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Alexandria"/>
      <p:regular r:id="rId19"/>
    </p:embeddedFont>
    <p:embeddedFont>
      <p:font typeface="Alexandria"/>
      <p:regular r:id="rId20"/>
    </p:embeddedFont>
    <p:embeddedFont>
      <p:font typeface="Nobile"/>
      <p:regular r:id="rId21"/>
    </p:embeddedFont>
    <p:embeddedFont>
      <p:font typeface="Nobile"/>
      <p:regular r:id="rId22"/>
    </p:embeddedFont>
    <p:embeddedFont>
      <p:font typeface="Nobile"/>
      <p:regular r:id="rId23"/>
    </p:embeddedFont>
    <p:embeddedFont>
      <p:font typeface="Nobile"/>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59186"/>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1B1B27"/>
                </a:solidFill>
                <a:latin typeface="Alexandria" pitchFamily="34" charset="0"/>
                <a:ea typeface="Alexandria" pitchFamily="34" charset="-122"/>
                <a:cs typeface="Alexandria" pitchFamily="34" charset="-120"/>
              </a:rPr>
              <a:t>Recommendation Systems: </a:t>
            </a:r>
            <a:endParaRPr lang="en-US" sz="6150" dirty="0"/>
          </a:p>
        </p:txBody>
      </p:sp>
      <p:sp>
        <p:nvSpPr>
          <p:cNvPr id="4" name="Text 1"/>
          <p:cNvSpPr/>
          <p:nvPr/>
        </p:nvSpPr>
        <p:spPr>
          <a:xfrm>
            <a:off x="793790" y="4355783"/>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A </a:t>
            </a:r>
            <a:pPr indent="0" marL="0">
              <a:lnSpc>
                <a:spcPts val="2850"/>
              </a:lnSpc>
              <a:buNone/>
            </a:pPr>
            <a:r>
              <a:rPr lang="en-US" sz="1750" b="1" dirty="0">
                <a:solidFill>
                  <a:srgbClr val="404155"/>
                </a:solidFill>
                <a:latin typeface="Nobile" pitchFamily="34" charset="0"/>
                <a:ea typeface="Nobile" pitchFamily="34" charset="-122"/>
                <a:cs typeface="Nobile" pitchFamily="34" charset="-120"/>
              </a:rPr>
              <a:t>recommendation system</a:t>
            </a:r>
            <a:pPr indent="0" marL="0">
              <a:lnSpc>
                <a:spcPts val="2850"/>
              </a:lnSpc>
              <a:buNone/>
            </a:pPr>
            <a:r>
              <a:rPr lang="en-US" sz="1750" dirty="0">
                <a:solidFill>
                  <a:srgbClr val="404155"/>
                </a:solidFill>
                <a:latin typeface="Nobile" pitchFamily="34" charset="0"/>
                <a:ea typeface="Nobile" pitchFamily="34" charset="-122"/>
                <a:cs typeface="Nobile" pitchFamily="34" charset="-120"/>
              </a:rPr>
              <a:t>  is a type of </a:t>
            </a:r>
            <a:pPr indent="0" marL="0">
              <a:lnSpc>
                <a:spcPts val="2850"/>
              </a:lnSpc>
              <a:buNone/>
            </a:pPr>
            <a:r>
              <a:rPr lang="en-US" sz="1750" b="1" dirty="0">
                <a:solidFill>
                  <a:srgbClr val="404155"/>
                </a:solidFill>
                <a:latin typeface="Nobile" pitchFamily="34" charset="0"/>
                <a:ea typeface="Nobile" pitchFamily="34" charset="-122"/>
                <a:cs typeface="Nobile" pitchFamily="34" charset="-120"/>
              </a:rPr>
              <a:t>machine learning model</a:t>
            </a:r>
            <a:pPr indent="0" marL="0">
              <a:lnSpc>
                <a:spcPts val="2850"/>
              </a:lnSpc>
              <a:buNone/>
            </a:pPr>
            <a:r>
              <a:rPr lang="en-US" sz="1750" dirty="0">
                <a:solidFill>
                  <a:srgbClr val="404155"/>
                </a:solidFill>
                <a:latin typeface="Nobile" pitchFamily="34" charset="0"/>
                <a:ea typeface="Nobile" pitchFamily="34" charset="-122"/>
                <a:cs typeface="Nobile" pitchFamily="34" charset="-120"/>
              </a:rPr>
              <a:t> designed to suggest items to users based on their preferences, behavior, or historical data. It is widely used in applications like e-commerce, streaming platforms, and educational websites to provide personalized experiences.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2844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Data Sources</a:t>
            </a:r>
            <a:endParaRPr lang="en-US" sz="4450" dirty="0"/>
          </a:p>
        </p:txBody>
      </p:sp>
      <p:sp>
        <p:nvSpPr>
          <p:cNvPr id="4" name="Text 1"/>
          <p:cNvSpPr/>
          <p:nvPr/>
        </p:nvSpPr>
        <p:spPr>
          <a:xfrm>
            <a:off x="6280190" y="1977390"/>
            <a:ext cx="7556421" cy="362903"/>
          </a:xfrm>
          <a:prstGeom prst="rect">
            <a:avLst/>
          </a:prstGeom>
          <a:noFill/>
          <a:ln/>
        </p:spPr>
        <p:txBody>
          <a:bodyPr wrap="non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Coursera uses various data points for recommendations:</a:t>
            </a:r>
            <a:endParaRPr lang="en-US" sz="1750" dirty="0"/>
          </a:p>
        </p:txBody>
      </p:sp>
      <p:sp>
        <p:nvSpPr>
          <p:cNvPr id="5" name="Text 2"/>
          <p:cNvSpPr/>
          <p:nvPr/>
        </p:nvSpPr>
        <p:spPr>
          <a:xfrm>
            <a:off x="6280190" y="259544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User Behavior</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t>
            </a:r>
            <a:endParaRPr lang="en-US" sz="1750" dirty="0"/>
          </a:p>
        </p:txBody>
      </p:sp>
      <p:sp>
        <p:nvSpPr>
          <p:cNvPr id="6" name="Text 3"/>
          <p:cNvSpPr/>
          <p:nvPr/>
        </p:nvSpPr>
        <p:spPr>
          <a:xfrm>
            <a:off x="6280190" y="3037642"/>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Browsing and search history.</a:t>
            </a:r>
            <a:endParaRPr lang="en-US" sz="1750" dirty="0"/>
          </a:p>
        </p:txBody>
      </p:sp>
      <p:sp>
        <p:nvSpPr>
          <p:cNvPr id="7" name="Text 4"/>
          <p:cNvSpPr/>
          <p:nvPr/>
        </p:nvSpPr>
        <p:spPr>
          <a:xfrm>
            <a:off x="6280190" y="3479840"/>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Completed and enrolled courses.</a:t>
            </a:r>
            <a:endParaRPr lang="en-US" sz="1750" dirty="0"/>
          </a:p>
        </p:txBody>
      </p:sp>
      <p:sp>
        <p:nvSpPr>
          <p:cNvPr id="8" name="Text 5"/>
          <p:cNvSpPr/>
          <p:nvPr/>
        </p:nvSpPr>
        <p:spPr>
          <a:xfrm>
            <a:off x="6280190" y="3922038"/>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Time spent on specific course pages.</a:t>
            </a:r>
            <a:endParaRPr lang="en-US" sz="1750" dirty="0"/>
          </a:p>
        </p:txBody>
      </p:sp>
      <p:sp>
        <p:nvSpPr>
          <p:cNvPr id="9" name="Text 6"/>
          <p:cNvSpPr/>
          <p:nvPr/>
        </p:nvSpPr>
        <p:spPr>
          <a:xfrm>
            <a:off x="6280190" y="4364236"/>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Course Attributes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t>
            </a:r>
            <a:endParaRPr lang="en-US" sz="1750" dirty="0"/>
          </a:p>
        </p:txBody>
      </p:sp>
      <p:sp>
        <p:nvSpPr>
          <p:cNvPr id="10" name="Text 7"/>
          <p:cNvSpPr/>
          <p:nvPr/>
        </p:nvSpPr>
        <p:spPr>
          <a:xfrm>
            <a:off x="6280190" y="4806434"/>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Topics, tags, difficulty level, language, and instructors.</a:t>
            </a:r>
            <a:endParaRPr lang="en-US" sz="1750" dirty="0"/>
          </a:p>
        </p:txBody>
      </p:sp>
      <p:sp>
        <p:nvSpPr>
          <p:cNvPr id="11" name="Text 8"/>
          <p:cNvSpPr/>
          <p:nvPr/>
        </p:nvSpPr>
        <p:spPr>
          <a:xfrm>
            <a:off x="6280190" y="5248632"/>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User Feedback</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t>
            </a:r>
            <a:endParaRPr lang="en-US" sz="1750" dirty="0"/>
          </a:p>
        </p:txBody>
      </p:sp>
      <p:sp>
        <p:nvSpPr>
          <p:cNvPr id="12" name="Text 9"/>
          <p:cNvSpPr/>
          <p:nvPr/>
        </p:nvSpPr>
        <p:spPr>
          <a:xfrm>
            <a:off x="6280190" y="5690830"/>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Ratings, reviews, and course completion status.</a:t>
            </a:r>
            <a:endParaRPr lang="en-US" sz="1750" dirty="0"/>
          </a:p>
        </p:txBody>
      </p:sp>
      <p:sp>
        <p:nvSpPr>
          <p:cNvPr id="13" name="Text 10"/>
          <p:cNvSpPr/>
          <p:nvPr/>
        </p:nvSpPr>
        <p:spPr>
          <a:xfrm>
            <a:off x="6280190" y="613302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Peer Activity</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t>
            </a:r>
            <a:endParaRPr lang="en-US" sz="1750" dirty="0"/>
          </a:p>
        </p:txBody>
      </p:sp>
      <p:sp>
        <p:nvSpPr>
          <p:cNvPr id="14" name="Text 11"/>
          <p:cNvSpPr/>
          <p:nvPr/>
        </p:nvSpPr>
        <p:spPr>
          <a:xfrm>
            <a:off x="6280190" y="6575227"/>
            <a:ext cx="7556421" cy="725805"/>
          </a:xfrm>
          <a:prstGeom prst="rect">
            <a:avLst/>
          </a:prstGeom>
          <a:noFill/>
          <a:ln/>
        </p:spPr>
        <p:txBody>
          <a:bodyPr wrap="square" lIns="0" tIns="0" rIns="0" bIns="0" rtlCol="0" anchor="t"/>
          <a:lstStyle/>
          <a:p>
            <a:pPr algn="l" lvl="1" marL="6858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What other users with similar learning paths are exploring or completing.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051691"/>
            <a:ext cx="3402330" cy="425291"/>
          </a:xfrm>
          <a:prstGeom prst="rect">
            <a:avLst/>
          </a:prstGeom>
          <a:noFill/>
          <a:ln/>
        </p:spPr>
        <p:txBody>
          <a:bodyPr wrap="none" lIns="0" tIns="0" rIns="0" bIns="0" rtlCol="0" anchor="t"/>
          <a:lstStyle/>
          <a:p>
            <a:pPr indent="0" marL="0">
              <a:lnSpc>
                <a:spcPts val="3300"/>
              </a:lnSpc>
              <a:buNone/>
            </a:pPr>
            <a:r>
              <a:rPr lang="en-US" sz="2650" dirty="0">
                <a:solidFill>
                  <a:srgbClr val="1B1B27"/>
                </a:solidFill>
                <a:latin typeface="Alexandria" pitchFamily="34" charset="0"/>
                <a:ea typeface="Alexandria" pitchFamily="34" charset="-122"/>
                <a:cs typeface="Alexandria" pitchFamily="34" charset="-120"/>
              </a:rPr>
              <a:t>Why It Works Well</a:t>
            </a:r>
            <a:endParaRPr lang="en-US" sz="2650" dirty="0"/>
          </a:p>
        </p:txBody>
      </p:sp>
      <p:sp>
        <p:nvSpPr>
          <p:cNvPr id="3" name="Text 1"/>
          <p:cNvSpPr/>
          <p:nvPr/>
        </p:nvSpPr>
        <p:spPr>
          <a:xfrm>
            <a:off x="793790" y="393061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Scalability</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Handles millions of users and courses.</a:t>
            </a:r>
            <a:endParaRPr lang="en-US" sz="1750" dirty="0"/>
          </a:p>
        </p:txBody>
      </p:sp>
      <p:sp>
        <p:nvSpPr>
          <p:cNvPr id="4" name="Text 2"/>
          <p:cNvSpPr/>
          <p:nvPr/>
        </p:nvSpPr>
        <p:spPr>
          <a:xfrm>
            <a:off x="793790" y="437280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Adaptiveness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Adjusts recommendations as user preferences and global trends change.</a:t>
            </a:r>
            <a:endParaRPr lang="en-US" sz="1750" dirty="0"/>
          </a:p>
        </p:txBody>
      </p:sp>
      <p:sp>
        <p:nvSpPr>
          <p:cNvPr id="5" name="Text 3"/>
          <p:cNvSpPr/>
          <p:nvPr/>
        </p:nvSpPr>
        <p:spPr>
          <a:xfrm>
            <a:off x="793790" y="481500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Feedback Loops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Continuously improves through user feedback and behavior.</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98918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Conclusion</a:t>
            </a:r>
            <a:endParaRPr lang="en-US" sz="4450" dirty="0"/>
          </a:p>
        </p:txBody>
      </p:sp>
      <p:sp>
        <p:nvSpPr>
          <p:cNvPr id="3" name="Text 1"/>
          <p:cNvSpPr/>
          <p:nvPr/>
        </p:nvSpPr>
        <p:spPr>
          <a:xfrm>
            <a:off x="793790" y="4151590"/>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Coursera’s recommendation system exemplifies how personalized recommendations can drive engagement, facilitate discovery, and create meaningful learning experiences tailored to individual aspirations. By intelligently aligning user needs with its vast catalog, Coursera ensures a productive and rewarding journey for its learners.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1288256"/>
            <a:ext cx="93852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What are Recommendation Systems?</a:t>
            </a:r>
            <a:endParaRPr lang="en-US" sz="4450" dirty="0"/>
          </a:p>
        </p:txBody>
      </p:sp>
      <p:sp>
        <p:nvSpPr>
          <p:cNvPr id="4" name="Shape 1"/>
          <p:cNvSpPr/>
          <p:nvPr/>
        </p:nvSpPr>
        <p:spPr>
          <a:xfrm>
            <a:off x="793790" y="3301127"/>
            <a:ext cx="510302" cy="510302"/>
          </a:xfrm>
          <a:prstGeom prst="roundRect">
            <a:avLst>
              <a:gd name="adj" fmla="val 18669"/>
            </a:avLst>
          </a:prstGeom>
          <a:solidFill>
            <a:srgbClr val="D2DDF9"/>
          </a:solidFill>
          <a:ln w="7620">
            <a:solidFill>
              <a:srgbClr val="B8C3DF"/>
            </a:solidFill>
            <a:prstDash val="solid"/>
          </a:ln>
        </p:spPr>
      </p:sp>
      <p:sp>
        <p:nvSpPr>
          <p:cNvPr id="5" name="Text 2"/>
          <p:cNvSpPr/>
          <p:nvPr/>
        </p:nvSpPr>
        <p:spPr>
          <a:xfrm>
            <a:off x="985123" y="3386138"/>
            <a:ext cx="127635"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Alexandria" pitchFamily="34" charset="0"/>
                <a:ea typeface="Alexandria" pitchFamily="34" charset="-122"/>
                <a:cs typeface="Alexandria" pitchFamily="34" charset="-120"/>
              </a:rPr>
              <a:t>1</a:t>
            </a:r>
            <a:endParaRPr lang="en-US" sz="2650" dirty="0"/>
          </a:p>
        </p:txBody>
      </p:sp>
      <p:sp>
        <p:nvSpPr>
          <p:cNvPr id="6" name="Text 3"/>
          <p:cNvSpPr/>
          <p:nvPr/>
        </p:nvSpPr>
        <p:spPr>
          <a:xfrm>
            <a:off x="1530906" y="3301127"/>
            <a:ext cx="3601998"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Personalized Suggestions</a:t>
            </a:r>
            <a:endParaRPr lang="en-US" sz="2200" dirty="0"/>
          </a:p>
        </p:txBody>
      </p:sp>
      <p:sp>
        <p:nvSpPr>
          <p:cNvPr id="7" name="Text 4"/>
          <p:cNvSpPr/>
          <p:nvPr/>
        </p:nvSpPr>
        <p:spPr>
          <a:xfrm>
            <a:off x="1530906" y="3791545"/>
            <a:ext cx="3842147"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They use algorithms to analyze data and predict what users might be interested in.</a:t>
            </a:r>
            <a:endParaRPr lang="en-US" sz="1750" dirty="0"/>
          </a:p>
        </p:txBody>
      </p:sp>
      <p:sp>
        <p:nvSpPr>
          <p:cNvPr id="8" name="Shape 5"/>
          <p:cNvSpPr/>
          <p:nvPr/>
        </p:nvSpPr>
        <p:spPr>
          <a:xfrm>
            <a:off x="5599867" y="3301127"/>
            <a:ext cx="510302" cy="510302"/>
          </a:xfrm>
          <a:prstGeom prst="roundRect">
            <a:avLst>
              <a:gd name="adj" fmla="val 18669"/>
            </a:avLst>
          </a:prstGeom>
          <a:solidFill>
            <a:srgbClr val="D2DDF9"/>
          </a:solidFill>
          <a:ln w="7620">
            <a:solidFill>
              <a:srgbClr val="B8C3DF"/>
            </a:solidFill>
            <a:prstDash val="solid"/>
          </a:ln>
        </p:spPr>
      </p:sp>
      <p:sp>
        <p:nvSpPr>
          <p:cNvPr id="9" name="Text 6"/>
          <p:cNvSpPr/>
          <p:nvPr/>
        </p:nvSpPr>
        <p:spPr>
          <a:xfrm>
            <a:off x="5755481" y="3386138"/>
            <a:ext cx="199072"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Alexandria" pitchFamily="34" charset="0"/>
                <a:ea typeface="Alexandria" pitchFamily="34" charset="-122"/>
                <a:cs typeface="Alexandria" pitchFamily="34" charset="-120"/>
              </a:rPr>
              <a:t>2</a:t>
            </a:r>
            <a:endParaRPr lang="en-US" sz="2650" dirty="0"/>
          </a:p>
        </p:txBody>
      </p:sp>
      <p:sp>
        <p:nvSpPr>
          <p:cNvPr id="10" name="Text 7"/>
          <p:cNvSpPr/>
          <p:nvPr/>
        </p:nvSpPr>
        <p:spPr>
          <a:xfrm>
            <a:off x="6336983" y="3301127"/>
            <a:ext cx="3708797"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Improved User Experience</a:t>
            </a:r>
            <a:endParaRPr lang="en-US" sz="2200" dirty="0"/>
          </a:p>
        </p:txBody>
      </p:sp>
      <p:sp>
        <p:nvSpPr>
          <p:cNvPr id="11" name="Text 8"/>
          <p:cNvSpPr/>
          <p:nvPr/>
        </p:nvSpPr>
        <p:spPr>
          <a:xfrm>
            <a:off x="6336983" y="3791545"/>
            <a:ext cx="3842147"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They help users discover new content, products, or services, making the online experience more efficient and enjoyable.</a:t>
            </a:r>
            <a:endParaRPr lang="en-US" sz="1750" dirty="0"/>
          </a:p>
        </p:txBody>
      </p:sp>
      <p:sp>
        <p:nvSpPr>
          <p:cNvPr id="12" name="Shape 9"/>
          <p:cNvSpPr/>
          <p:nvPr/>
        </p:nvSpPr>
        <p:spPr>
          <a:xfrm>
            <a:off x="793790" y="5725120"/>
            <a:ext cx="510302" cy="510302"/>
          </a:xfrm>
          <a:prstGeom prst="roundRect">
            <a:avLst>
              <a:gd name="adj" fmla="val 18669"/>
            </a:avLst>
          </a:prstGeom>
          <a:solidFill>
            <a:srgbClr val="D2DDF9"/>
          </a:solidFill>
          <a:ln w="7620">
            <a:solidFill>
              <a:srgbClr val="B8C3DF"/>
            </a:solidFill>
            <a:prstDash val="solid"/>
          </a:ln>
        </p:spPr>
      </p:sp>
      <p:sp>
        <p:nvSpPr>
          <p:cNvPr id="13" name="Text 10"/>
          <p:cNvSpPr/>
          <p:nvPr/>
        </p:nvSpPr>
        <p:spPr>
          <a:xfrm>
            <a:off x="948690" y="5810131"/>
            <a:ext cx="200382"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Alexandria" pitchFamily="34" charset="0"/>
                <a:ea typeface="Alexandria" pitchFamily="34" charset="-122"/>
                <a:cs typeface="Alexandria" pitchFamily="34" charset="-120"/>
              </a:rPr>
              <a:t>3</a:t>
            </a:r>
            <a:endParaRPr lang="en-US" sz="2650" dirty="0"/>
          </a:p>
        </p:txBody>
      </p:sp>
      <p:sp>
        <p:nvSpPr>
          <p:cNvPr id="14" name="Text 11"/>
          <p:cNvSpPr/>
          <p:nvPr/>
        </p:nvSpPr>
        <p:spPr>
          <a:xfrm>
            <a:off x="1530906" y="5725120"/>
            <a:ext cx="3281720"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Increased Engagement</a:t>
            </a:r>
            <a:endParaRPr lang="en-US" sz="2200" dirty="0"/>
          </a:p>
        </p:txBody>
      </p:sp>
      <p:sp>
        <p:nvSpPr>
          <p:cNvPr id="15" name="Text 12"/>
          <p:cNvSpPr/>
          <p:nvPr/>
        </p:nvSpPr>
        <p:spPr>
          <a:xfrm>
            <a:off x="1530906" y="6215539"/>
            <a:ext cx="8648105" cy="725805"/>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By providing relevant recommendations, they can encourage users to spend more time on a platform, leading to higher engagement.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1867" y="606385"/>
            <a:ext cx="8948976" cy="581978"/>
          </a:xfrm>
          <a:prstGeom prst="rect">
            <a:avLst/>
          </a:prstGeom>
          <a:noFill/>
          <a:ln/>
        </p:spPr>
        <p:txBody>
          <a:bodyPr wrap="none" lIns="0" tIns="0" rIns="0" bIns="0" rtlCol="0" anchor="t"/>
          <a:lstStyle/>
          <a:p>
            <a:pPr indent="0" marL="0">
              <a:lnSpc>
                <a:spcPts val="4550"/>
              </a:lnSpc>
              <a:buNone/>
            </a:pPr>
            <a:r>
              <a:rPr lang="en-US" sz="3650" dirty="0">
                <a:solidFill>
                  <a:srgbClr val="1B1B27"/>
                </a:solidFill>
                <a:latin typeface="Alexandria" pitchFamily="34" charset="0"/>
                <a:ea typeface="Alexandria" pitchFamily="34" charset="-122"/>
                <a:cs typeface="Alexandria" pitchFamily="34" charset="-120"/>
              </a:rPr>
              <a:t>Types of Recommendation Algorithms</a:t>
            </a:r>
            <a:endParaRPr lang="en-US" sz="3650" dirty="0"/>
          </a:p>
        </p:txBody>
      </p:sp>
      <p:sp>
        <p:nvSpPr>
          <p:cNvPr id="3" name="Text 1"/>
          <p:cNvSpPr/>
          <p:nvPr/>
        </p:nvSpPr>
        <p:spPr>
          <a:xfrm>
            <a:off x="651867" y="1653897"/>
            <a:ext cx="2543056" cy="290870"/>
          </a:xfrm>
          <a:prstGeom prst="rect">
            <a:avLst/>
          </a:prstGeom>
          <a:noFill/>
          <a:ln/>
        </p:spPr>
        <p:txBody>
          <a:bodyPr wrap="none" lIns="0" tIns="0" rIns="0" bIns="0" rtlCol="0" anchor="t"/>
          <a:lstStyle/>
          <a:p>
            <a:pPr indent="0" marL="0">
              <a:lnSpc>
                <a:spcPts val="2250"/>
              </a:lnSpc>
              <a:buNone/>
            </a:pPr>
            <a:r>
              <a:rPr lang="en-US" sz="1800" dirty="0">
                <a:solidFill>
                  <a:srgbClr val="1B1B27"/>
                </a:solidFill>
                <a:latin typeface="Alexandria" pitchFamily="34" charset="0"/>
                <a:ea typeface="Alexandria" pitchFamily="34" charset="-122"/>
                <a:cs typeface="Alexandria" pitchFamily="34" charset="-120"/>
              </a:rPr>
              <a:t>Collaborative Filtering</a:t>
            </a:r>
            <a:endParaRPr lang="en-US" sz="1800" dirty="0"/>
          </a:p>
        </p:txBody>
      </p:sp>
      <p:sp>
        <p:nvSpPr>
          <p:cNvPr id="4" name="Text 2"/>
          <p:cNvSpPr/>
          <p:nvPr/>
        </p:nvSpPr>
        <p:spPr>
          <a:xfrm>
            <a:off x="651867" y="2130981"/>
            <a:ext cx="4140160" cy="595789"/>
          </a:xfrm>
          <a:prstGeom prst="rect">
            <a:avLst/>
          </a:prstGeom>
          <a:noFill/>
          <a:ln/>
        </p:spPr>
        <p:txBody>
          <a:bodyPr wrap="square" lIns="0" tIns="0" rIns="0" bIns="0" rtlCol="0" anchor="t"/>
          <a:lstStyle/>
          <a:p>
            <a:pPr indent="0" marL="0">
              <a:lnSpc>
                <a:spcPts val="2300"/>
              </a:lnSpc>
              <a:buNone/>
            </a:pPr>
            <a:r>
              <a:rPr lang="en-US" sz="1450" dirty="0">
                <a:solidFill>
                  <a:srgbClr val="404155"/>
                </a:solidFill>
                <a:latin typeface="Nobile" pitchFamily="34" charset="0"/>
                <a:ea typeface="Nobile" pitchFamily="34" charset="-122"/>
                <a:cs typeface="Nobile" pitchFamily="34" charset="-120"/>
              </a:rPr>
              <a:t>Utilizes the behavior of similar users to recommend items.</a:t>
            </a:r>
            <a:endParaRPr lang="en-US" sz="1450" dirty="0"/>
          </a:p>
        </p:txBody>
      </p:sp>
      <p:sp>
        <p:nvSpPr>
          <p:cNvPr id="5" name="Text 3"/>
          <p:cNvSpPr/>
          <p:nvPr/>
        </p:nvSpPr>
        <p:spPr>
          <a:xfrm>
            <a:off x="651867" y="2894290"/>
            <a:ext cx="4140160" cy="297894"/>
          </a:xfrm>
          <a:prstGeom prst="rect">
            <a:avLst/>
          </a:prstGeom>
          <a:noFill/>
          <a:ln/>
        </p:spPr>
        <p:txBody>
          <a:bodyPr wrap="none" lIns="0" tIns="0" rIns="0" bIns="0" rtlCol="0" anchor="t"/>
          <a:lstStyle/>
          <a:p>
            <a:pPr indent="0" marL="0">
              <a:lnSpc>
                <a:spcPts val="2300"/>
              </a:lnSpc>
              <a:buNone/>
            </a:pPr>
            <a:r>
              <a:rPr lang="en-US" sz="1450" b="1" dirty="0">
                <a:solidFill>
                  <a:srgbClr val="404155"/>
                </a:solidFill>
                <a:latin typeface="Nobile" pitchFamily="34" charset="0"/>
                <a:ea typeface="Nobile" pitchFamily="34" charset="-122"/>
                <a:cs typeface="Nobile" pitchFamily="34" charset="-120"/>
              </a:rPr>
              <a:t>Example</a:t>
            </a:r>
            <a:pPr indent="0" marL="0">
              <a:lnSpc>
                <a:spcPts val="2300"/>
              </a:lnSpc>
              <a:buNone/>
            </a:pPr>
            <a:r>
              <a:rPr lang="en-US" sz="1450" dirty="0">
                <a:solidFill>
                  <a:srgbClr val="404155"/>
                </a:solidFill>
                <a:latin typeface="Nobile" pitchFamily="34" charset="0"/>
                <a:ea typeface="Nobile" pitchFamily="34" charset="-122"/>
                <a:cs typeface="Nobile" pitchFamily="34" charset="-120"/>
              </a:rPr>
              <a:t>: Netflix, Hulu, Disney+</a:t>
            </a:r>
            <a:endParaRPr lang="en-US" sz="1450" dirty="0"/>
          </a:p>
        </p:txBody>
      </p:sp>
      <p:sp>
        <p:nvSpPr>
          <p:cNvPr id="6" name="Text 4"/>
          <p:cNvSpPr/>
          <p:nvPr/>
        </p:nvSpPr>
        <p:spPr>
          <a:xfrm>
            <a:off x="651867" y="3359706"/>
            <a:ext cx="4140160" cy="297894"/>
          </a:xfrm>
          <a:prstGeom prst="rect">
            <a:avLst/>
          </a:prstGeom>
          <a:noFill/>
          <a:ln/>
        </p:spPr>
        <p:txBody>
          <a:bodyPr wrap="none" lIns="0" tIns="0" rIns="0" bIns="0" rtlCol="0" anchor="t"/>
          <a:lstStyle/>
          <a:p>
            <a:pPr indent="0" marL="0">
              <a:lnSpc>
                <a:spcPts val="2300"/>
              </a:lnSpc>
              <a:buNone/>
            </a:pPr>
            <a:r>
              <a:rPr lang="en-US" sz="1450" b="1" dirty="0">
                <a:solidFill>
                  <a:srgbClr val="404155"/>
                </a:solidFill>
                <a:latin typeface="Nobile" pitchFamily="34" charset="0"/>
                <a:ea typeface="Nobile" pitchFamily="34" charset="-122"/>
                <a:cs typeface="Nobile" pitchFamily="34" charset="-120"/>
              </a:rPr>
              <a:t>How it works</a:t>
            </a:r>
            <a:pPr indent="0" marL="0">
              <a:lnSpc>
                <a:spcPts val="2300"/>
              </a:lnSpc>
              <a:buNone/>
            </a:pPr>
            <a:r>
              <a:rPr lang="en-US" sz="1450" dirty="0">
                <a:solidFill>
                  <a:srgbClr val="404155"/>
                </a:solidFill>
                <a:latin typeface="Nobile" pitchFamily="34" charset="0"/>
                <a:ea typeface="Nobile" pitchFamily="34" charset="-122"/>
                <a:cs typeface="Nobile" pitchFamily="34" charset="-120"/>
              </a:rPr>
              <a:t>:</a:t>
            </a:r>
            <a:endParaRPr lang="en-US" sz="1450" dirty="0"/>
          </a:p>
        </p:txBody>
      </p:sp>
      <p:sp>
        <p:nvSpPr>
          <p:cNvPr id="7" name="Text 5"/>
          <p:cNvSpPr/>
          <p:nvPr/>
        </p:nvSpPr>
        <p:spPr>
          <a:xfrm>
            <a:off x="651867" y="3825121"/>
            <a:ext cx="4140160" cy="893683"/>
          </a:xfrm>
          <a:prstGeom prst="rect">
            <a:avLst/>
          </a:prstGeom>
          <a:noFill/>
          <a:ln/>
        </p:spPr>
        <p:txBody>
          <a:bodyPr wrap="square" lIns="0" tIns="0" rIns="0" bIns="0" rtlCol="0" anchor="t"/>
          <a:lstStyle/>
          <a:p>
            <a:pPr algn="l" lvl="2" marL="1028700" indent="-342900">
              <a:lnSpc>
                <a:spcPts val="2300"/>
              </a:lnSpc>
              <a:buSzPct val="100000"/>
              <a:buChar char="•"/>
            </a:pPr>
            <a:r>
              <a:rPr lang="en-US" sz="1450" dirty="0">
                <a:solidFill>
                  <a:srgbClr val="404155"/>
                </a:solidFill>
                <a:latin typeface="Nobile" pitchFamily="34" charset="0"/>
                <a:ea typeface="Nobile" pitchFamily="34" charset="-122"/>
                <a:cs typeface="Nobile" pitchFamily="34" charset="-120"/>
              </a:rPr>
              <a:t>"People who watched </a:t>
            </a:r>
            <a:pPr algn="l" lvl="2" indent="0" marL="0">
              <a:lnSpc>
                <a:spcPts val="2300"/>
              </a:lnSpc>
              <a:buNone/>
            </a:pPr>
            <a:r>
              <a:rPr lang="en-US" sz="1450" i="1" dirty="0">
                <a:solidFill>
                  <a:srgbClr val="404155"/>
                </a:solidFill>
                <a:latin typeface="Nobile" pitchFamily="34" charset="0"/>
                <a:ea typeface="Nobile" pitchFamily="34" charset="-122"/>
                <a:cs typeface="Nobile" pitchFamily="34" charset="-120"/>
              </a:rPr>
              <a:t>Stranger Things</a:t>
            </a:r>
            <a:pPr algn="l" lvl="2" indent="0" marL="0">
              <a:lnSpc>
                <a:spcPts val="2300"/>
              </a:lnSpc>
              <a:buNone/>
            </a:pPr>
            <a:r>
              <a:rPr lang="en-US" sz="1450" dirty="0">
                <a:solidFill>
                  <a:srgbClr val="404155"/>
                </a:solidFill>
                <a:latin typeface="Nobile" pitchFamily="34" charset="0"/>
                <a:ea typeface="Nobile" pitchFamily="34" charset="-122"/>
                <a:cs typeface="Nobile" pitchFamily="34" charset="-120"/>
              </a:rPr>
              <a:t> also enjoyed </a:t>
            </a:r>
            <a:pPr algn="l" lvl="2" indent="0" marL="0">
              <a:lnSpc>
                <a:spcPts val="2300"/>
              </a:lnSpc>
              <a:buNone/>
            </a:pPr>
            <a:r>
              <a:rPr lang="en-US" sz="1450" i="1" dirty="0">
                <a:solidFill>
                  <a:srgbClr val="404155"/>
                </a:solidFill>
                <a:latin typeface="Nobile" pitchFamily="34" charset="0"/>
                <a:ea typeface="Nobile" pitchFamily="34" charset="-122"/>
                <a:cs typeface="Nobile" pitchFamily="34" charset="-120"/>
              </a:rPr>
              <a:t>The Umbrella Academy</a:t>
            </a:r>
            <a:pPr algn="l" lvl="2" indent="0" marL="0">
              <a:lnSpc>
                <a:spcPts val="2300"/>
              </a:lnSpc>
              <a:buNone/>
            </a:pPr>
            <a:r>
              <a:rPr lang="en-US" sz="1450" dirty="0">
                <a:solidFill>
                  <a:srgbClr val="404155"/>
                </a:solidFill>
                <a:latin typeface="Nobile" pitchFamily="34" charset="0"/>
                <a:ea typeface="Nobile" pitchFamily="34" charset="-122"/>
                <a:cs typeface="Nobile" pitchFamily="34" charset="-120"/>
              </a:rPr>
              <a:t>."</a:t>
            </a:r>
            <a:endParaRPr lang="en-US" sz="1450" dirty="0"/>
          </a:p>
        </p:txBody>
      </p:sp>
      <p:sp>
        <p:nvSpPr>
          <p:cNvPr id="8" name="Text 6"/>
          <p:cNvSpPr/>
          <p:nvPr/>
        </p:nvSpPr>
        <p:spPr>
          <a:xfrm>
            <a:off x="651867" y="4783931"/>
            <a:ext cx="4140160" cy="893683"/>
          </a:xfrm>
          <a:prstGeom prst="rect">
            <a:avLst/>
          </a:prstGeom>
          <a:noFill/>
          <a:ln/>
        </p:spPr>
        <p:txBody>
          <a:bodyPr wrap="square" lIns="0" tIns="0" rIns="0" bIns="0" rtlCol="0" anchor="t"/>
          <a:lstStyle/>
          <a:p>
            <a:pPr algn="l" lvl="2" marL="1028700" indent="-342900">
              <a:lnSpc>
                <a:spcPts val="2300"/>
              </a:lnSpc>
              <a:buSzPct val="100000"/>
              <a:buChar char="•"/>
            </a:pPr>
            <a:r>
              <a:rPr lang="en-US" sz="1450" dirty="0">
                <a:solidFill>
                  <a:srgbClr val="404155"/>
                </a:solidFill>
                <a:latin typeface="Nobile" pitchFamily="34" charset="0"/>
                <a:ea typeface="Nobile" pitchFamily="34" charset="-122"/>
                <a:cs typeface="Nobile" pitchFamily="34" charset="-120"/>
              </a:rPr>
              <a:t>Based on the viewing habits of similar users, new shows or movies are suggested.</a:t>
            </a:r>
            <a:endParaRPr lang="en-US" sz="1450" dirty="0"/>
          </a:p>
        </p:txBody>
      </p:sp>
      <p:sp>
        <p:nvSpPr>
          <p:cNvPr id="9" name="Text 7"/>
          <p:cNvSpPr/>
          <p:nvPr/>
        </p:nvSpPr>
        <p:spPr>
          <a:xfrm>
            <a:off x="651867" y="5742742"/>
            <a:ext cx="4140160" cy="595789"/>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404155"/>
                </a:solidFill>
                <a:latin typeface="Nobile" pitchFamily="34" charset="0"/>
                <a:ea typeface="Nobile" pitchFamily="34" charset="-122"/>
                <a:cs typeface="Nobile" pitchFamily="34" charset="-120"/>
              </a:rPr>
              <a:t>Real-life interaction</a:t>
            </a:r>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 Helps you discover new shows aligned with your preferences.</a:t>
            </a:r>
            <a:endParaRPr lang="en-US" sz="1450" dirty="0"/>
          </a:p>
        </p:txBody>
      </p:sp>
      <p:sp>
        <p:nvSpPr>
          <p:cNvPr id="10" name="Text 8"/>
          <p:cNvSpPr/>
          <p:nvPr/>
        </p:nvSpPr>
        <p:spPr>
          <a:xfrm>
            <a:off x="5253990" y="1653897"/>
            <a:ext cx="2752011" cy="290870"/>
          </a:xfrm>
          <a:prstGeom prst="rect">
            <a:avLst/>
          </a:prstGeom>
          <a:noFill/>
          <a:ln/>
        </p:spPr>
        <p:txBody>
          <a:bodyPr wrap="none" lIns="0" tIns="0" rIns="0" bIns="0" rtlCol="0" anchor="t"/>
          <a:lstStyle/>
          <a:p>
            <a:pPr indent="0" marL="0">
              <a:lnSpc>
                <a:spcPts val="2250"/>
              </a:lnSpc>
              <a:buNone/>
            </a:pPr>
            <a:r>
              <a:rPr lang="en-US" sz="1800" dirty="0">
                <a:solidFill>
                  <a:srgbClr val="1B1B27"/>
                </a:solidFill>
                <a:latin typeface="Alexandria" pitchFamily="34" charset="0"/>
                <a:ea typeface="Alexandria" pitchFamily="34" charset="-122"/>
                <a:cs typeface="Alexandria" pitchFamily="34" charset="-120"/>
              </a:rPr>
              <a:t>Content-Based Filtering</a:t>
            </a:r>
            <a:endParaRPr lang="en-US" sz="1800" dirty="0"/>
          </a:p>
        </p:txBody>
      </p:sp>
      <p:sp>
        <p:nvSpPr>
          <p:cNvPr id="11" name="Text 9"/>
          <p:cNvSpPr/>
          <p:nvPr/>
        </p:nvSpPr>
        <p:spPr>
          <a:xfrm>
            <a:off x="5253990" y="2130981"/>
            <a:ext cx="4138851" cy="595789"/>
          </a:xfrm>
          <a:prstGeom prst="rect">
            <a:avLst/>
          </a:prstGeom>
          <a:noFill/>
          <a:ln/>
        </p:spPr>
        <p:txBody>
          <a:bodyPr wrap="square" lIns="0" tIns="0" rIns="0" bIns="0" rtlCol="0" anchor="t"/>
          <a:lstStyle/>
          <a:p>
            <a:pPr indent="0" marL="0">
              <a:lnSpc>
                <a:spcPts val="2300"/>
              </a:lnSpc>
              <a:buNone/>
            </a:pPr>
            <a:r>
              <a:rPr lang="en-US" sz="1450" dirty="0">
                <a:solidFill>
                  <a:srgbClr val="404155"/>
                </a:solidFill>
                <a:latin typeface="Nobile" pitchFamily="34" charset="0"/>
                <a:ea typeface="Nobile" pitchFamily="34" charset="-122"/>
                <a:cs typeface="Nobile" pitchFamily="34" charset="-120"/>
              </a:rPr>
              <a:t>Recommends items based on the user's past preferences and the content of items.</a:t>
            </a:r>
            <a:endParaRPr lang="en-US" sz="1450" dirty="0"/>
          </a:p>
        </p:txBody>
      </p:sp>
      <p:sp>
        <p:nvSpPr>
          <p:cNvPr id="12" name="Text 10"/>
          <p:cNvSpPr/>
          <p:nvPr/>
        </p:nvSpPr>
        <p:spPr>
          <a:xfrm>
            <a:off x="5253990" y="2894290"/>
            <a:ext cx="4138851" cy="297894"/>
          </a:xfrm>
          <a:prstGeom prst="rect">
            <a:avLst/>
          </a:prstGeom>
          <a:noFill/>
          <a:ln/>
        </p:spPr>
        <p:txBody>
          <a:bodyPr wrap="none" lIns="0" tIns="0" rIns="0" bIns="0" rtlCol="0" anchor="t"/>
          <a:lstStyle/>
          <a:p>
            <a:pPr indent="0" marL="0">
              <a:lnSpc>
                <a:spcPts val="2300"/>
              </a:lnSpc>
              <a:buNone/>
            </a:pPr>
            <a:r>
              <a:rPr lang="en-US" sz="1450" b="1" dirty="0">
                <a:solidFill>
                  <a:srgbClr val="404155"/>
                </a:solidFill>
                <a:latin typeface="Nobile" pitchFamily="34" charset="0"/>
                <a:ea typeface="Nobile" pitchFamily="34" charset="-122"/>
                <a:cs typeface="Nobile" pitchFamily="34" charset="-120"/>
              </a:rPr>
              <a:t>Example</a:t>
            </a:r>
            <a:pPr indent="0" marL="0">
              <a:lnSpc>
                <a:spcPts val="2300"/>
              </a:lnSpc>
              <a:buNone/>
            </a:pPr>
            <a:r>
              <a:rPr lang="en-US" sz="1450" dirty="0">
                <a:solidFill>
                  <a:srgbClr val="404155"/>
                </a:solidFill>
                <a:latin typeface="Nobile" pitchFamily="34" charset="0"/>
                <a:ea typeface="Nobile" pitchFamily="34" charset="-122"/>
                <a:cs typeface="Nobile" pitchFamily="34" charset="-120"/>
              </a:rPr>
              <a:t>: Amazon, Flipkart</a:t>
            </a:r>
            <a:endParaRPr lang="en-US" sz="1450" dirty="0"/>
          </a:p>
        </p:txBody>
      </p:sp>
      <p:sp>
        <p:nvSpPr>
          <p:cNvPr id="13" name="Text 11"/>
          <p:cNvSpPr/>
          <p:nvPr/>
        </p:nvSpPr>
        <p:spPr>
          <a:xfrm>
            <a:off x="5253990" y="3359706"/>
            <a:ext cx="4138851" cy="297894"/>
          </a:xfrm>
          <a:prstGeom prst="rect">
            <a:avLst/>
          </a:prstGeom>
          <a:noFill/>
          <a:ln/>
        </p:spPr>
        <p:txBody>
          <a:bodyPr wrap="none" lIns="0" tIns="0" rIns="0" bIns="0" rtlCol="0" anchor="t"/>
          <a:lstStyle/>
          <a:p>
            <a:pPr indent="0" marL="0">
              <a:lnSpc>
                <a:spcPts val="2300"/>
              </a:lnSpc>
              <a:buNone/>
            </a:pPr>
            <a:r>
              <a:rPr lang="en-US" sz="1450" b="1" dirty="0">
                <a:solidFill>
                  <a:srgbClr val="404155"/>
                </a:solidFill>
                <a:latin typeface="Nobile" pitchFamily="34" charset="0"/>
                <a:ea typeface="Nobile" pitchFamily="34" charset="-122"/>
                <a:cs typeface="Nobile" pitchFamily="34" charset="-120"/>
              </a:rPr>
              <a:t>How it works</a:t>
            </a:r>
            <a:pPr indent="0" marL="0">
              <a:lnSpc>
                <a:spcPts val="2300"/>
              </a:lnSpc>
              <a:buNone/>
            </a:pPr>
            <a:r>
              <a:rPr lang="en-US" sz="1450" dirty="0">
                <a:solidFill>
                  <a:srgbClr val="404155"/>
                </a:solidFill>
                <a:latin typeface="Nobile" pitchFamily="34" charset="0"/>
                <a:ea typeface="Nobile" pitchFamily="34" charset="-122"/>
                <a:cs typeface="Nobile" pitchFamily="34" charset="-120"/>
              </a:rPr>
              <a:t>:</a:t>
            </a:r>
            <a:endParaRPr lang="en-US" sz="1450" dirty="0"/>
          </a:p>
        </p:txBody>
      </p:sp>
      <p:sp>
        <p:nvSpPr>
          <p:cNvPr id="14" name="Text 12"/>
          <p:cNvSpPr/>
          <p:nvPr/>
        </p:nvSpPr>
        <p:spPr>
          <a:xfrm>
            <a:off x="5253990" y="3825121"/>
            <a:ext cx="4138851" cy="1191577"/>
          </a:xfrm>
          <a:prstGeom prst="rect">
            <a:avLst/>
          </a:prstGeom>
          <a:noFill/>
          <a:ln/>
        </p:spPr>
        <p:txBody>
          <a:bodyPr wrap="square" lIns="0" tIns="0" rIns="0" bIns="0" rtlCol="0" anchor="t"/>
          <a:lstStyle/>
          <a:p>
            <a:pPr algn="l" lvl="2" marL="1028700" indent="-342900">
              <a:lnSpc>
                <a:spcPts val="2300"/>
              </a:lnSpc>
              <a:buSzPct val="100000"/>
              <a:buChar char="•"/>
            </a:pPr>
            <a:r>
              <a:rPr lang="en-US" sz="1450" dirty="0">
                <a:solidFill>
                  <a:srgbClr val="404155"/>
                </a:solidFill>
                <a:latin typeface="Nobile" pitchFamily="34" charset="0"/>
                <a:ea typeface="Nobile" pitchFamily="34" charset="-122"/>
                <a:cs typeface="Nobile" pitchFamily="34" charset="-120"/>
              </a:rPr>
              <a:t>Suggests products similar to the ones you viewed or purchased, based on features like brand, category, price, and specifications.</a:t>
            </a:r>
            <a:endParaRPr lang="en-US" sz="1450" dirty="0"/>
          </a:p>
        </p:txBody>
      </p:sp>
      <p:sp>
        <p:nvSpPr>
          <p:cNvPr id="15" name="Text 13"/>
          <p:cNvSpPr/>
          <p:nvPr/>
        </p:nvSpPr>
        <p:spPr>
          <a:xfrm>
            <a:off x="5253990" y="5081826"/>
            <a:ext cx="4138851" cy="893683"/>
          </a:xfrm>
          <a:prstGeom prst="rect">
            <a:avLst/>
          </a:prstGeom>
          <a:noFill/>
          <a:ln/>
        </p:spPr>
        <p:txBody>
          <a:bodyPr wrap="square" lIns="0" tIns="0" rIns="0" bIns="0" rtlCol="0" anchor="t"/>
          <a:lstStyle/>
          <a:p>
            <a:pPr algn="l" lvl="2" marL="1028700" indent="-342900">
              <a:lnSpc>
                <a:spcPts val="2300"/>
              </a:lnSpc>
              <a:buSzPct val="100000"/>
              <a:buChar char="•"/>
            </a:pPr>
            <a:r>
              <a:rPr lang="en-US" sz="1450" dirty="0">
                <a:solidFill>
                  <a:srgbClr val="404155"/>
                </a:solidFill>
                <a:latin typeface="Nobile" pitchFamily="34" charset="0"/>
                <a:ea typeface="Nobile" pitchFamily="34" charset="-122"/>
                <a:cs typeface="Nobile" pitchFamily="34" charset="-120"/>
              </a:rPr>
              <a:t>Features considered: Brand (e.g., Apple), category (e.g., smartphone), price range.</a:t>
            </a:r>
            <a:endParaRPr lang="en-US" sz="1450" dirty="0"/>
          </a:p>
        </p:txBody>
      </p:sp>
      <p:sp>
        <p:nvSpPr>
          <p:cNvPr id="16" name="Text 14"/>
          <p:cNvSpPr/>
          <p:nvPr/>
        </p:nvSpPr>
        <p:spPr>
          <a:xfrm>
            <a:off x="5253990" y="6040636"/>
            <a:ext cx="4138851" cy="893683"/>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404155"/>
                </a:solidFill>
                <a:latin typeface="Nobile" pitchFamily="34" charset="0"/>
                <a:ea typeface="Nobile" pitchFamily="34" charset="-122"/>
                <a:cs typeface="Nobile" pitchFamily="34" charset="-120"/>
              </a:rPr>
              <a:t>Real-life interaction</a:t>
            </a:r>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 If you browse a </a:t>
            </a:r>
            <a:pPr algn="l" indent="0" marL="0">
              <a:lnSpc>
                <a:spcPts val="2300"/>
              </a:lnSpc>
              <a:buNone/>
            </a:pPr>
            <a:r>
              <a:rPr lang="en-US" sz="1450" b="1" dirty="0">
                <a:solidFill>
                  <a:srgbClr val="404155"/>
                </a:solidFill>
                <a:latin typeface="Nobile" pitchFamily="34" charset="0"/>
                <a:ea typeface="Nobile" pitchFamily="34" charset="-122"/>
                <a:cs typeface="Nobile" pitchFamily="34" charset="-120"/>
              </a:rPr>
              <a:t>wireless earbud</a:t>
            </a:r>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 Amazon suggests other wireless earbuds with similar features.</a:t>
            </a:r>
            <a:endParaRPr lang="en-US" sz="1450" dirty="0"/>
          </a:p>
        </p:txBody>
      </p:sp>
      <p:sp>
        <p:nvSpPr>
          <p:cNvPr id="17" name="Text 15"/>
          <p:cNvSpPr/>
          <p:nvPr/>
        </p:nvSpPr>
        <p:spPr>
          <a:xfrm>
            <a:off x="9854803" y="1653897"/>
            <a:ext cx="2328148" cy="290870"/>
          </a:xfrm>
          <a:prstGeom prst="rect">
            <a:avLst/>
          </a:prstGeom>
          <a:noFill/>
          <a:ln/>
        </p:spPr>
        <p:txBody>
          <a:bodyPr wrap="none" lIns="0" tIns="0" rIns="0" bIns="0" rtlCol="0" anchor="t"/>
          <a:lstStyle/>
          <a:p>
            <a:pPr indent="0" marL="0">
              <a:lnSpc>
                <a:spcPts val="2250"/>
              </a:lnSpc>
              <a:buNone/>
            </a:pPr>
            <a:r>
              <a:rPr lang="en-US" sz="1800" dirty="0">
                <a:solidFill>
                  <a:srgbClr val="1B1B27"/>
                </a:solidFill>
                <a:latin typeface="Alexandria" pitchFamily="34" charset="0"/>
                <a:ea typeface="Alexandria" pitchFamily="34" charset="-122"/>
                <a:cs typeface="Alexandria" pitchFamily="34" charset="-120"/>
              </a:rPr>
              <a:t>Hybrid Approaches</a:t>
            </a:r>
            <a:endParaRPr lang="en-US" sz="1800" dirty="0"/>
          </a:p>
        </p:txBody>
      </p:sp>
      <p:sp>
        <p:nvSpPr>
          <p:cNvPr id="18" name="Text 16"/>
          <p:cNvSpPr/>
          <p:nvPr/>
        </p:nvSpPr>
        <p:spPr>
          <a:xfrm>
            <a:off x="9854803" y="2130981"/>
            <a:ext cx="4138851" cy="893683"/>
          </a:xfrm>
          <a:prstGeom prst="rect">
            <a:avLst/>
          </a:prstGeom>
          <a:noFill/>
          <a:ln/>
        </p:spPr>
        <p:txBody>
          <a:bodyPr wrap="square" lIns="0" tIns="0" rIns="0" bIns="0" rtlCol="0" anchor="t"/>
          <a:lstStyle/>
          <a:p>
            <a:pPr indent="0" marL="0">
              <a:lnSpc>
                <a:spcPts val="2300"/>
              </a:lnSpc>
              <a:buNone/>
            </a:pPr>
            <a:r>
              <a:rPr lang="en-US" sz="1450" dirty="0">
                <a:solidFill>
                  <a:srgbClr val="404155"/>
                </a:solidFill>
                <a:latin typeface="Nobile" pitchFamily="34" charset="0"/>
                <a:ea typeface="Nobile" pitchFamily="34" charset="-122"/>
                <a:cs typeface="Nobile" pitchFamily="34" charset="-120"/>
              </a:rPr>
              <a:t>Combines different algorithms to achieve a more accurate and robust recommendation system.</a:t>
            </a:r>
            <a:endParaRPr lang="en-US" sz="1450" dirty="0"/>
          </a:p>
        </p:txBody>
      </p:sp>
      <p:sp>
        <p:nvSpPr>
          <p:cNvPr id="19" name="Text 17"/>
          <p:cNvSpPr/>
          <p:nvPr/>
        </p:nvSpPr>
        <p:spPr>
          <a:xfrm>
            <a:off x="9854803" y="3192185"/>
            <a:ext cx="4138851" cy="297894"/>
          </a:xfrm>
          <a:prstGeom prst="rect">
            <a:avLst/>
          </a:prstGeom>
          <a:noFill/>
          <a:ln/>
        </p:spPr>
        <p:txBody>
          <a:bodyPr wrap="none" lIns="0" tIns="0" rIns="0" bIns="0" rtlCol="0" anchor="t"/>
          <a:lstStyle/>
          <a:p>
            <a:pPr indent="0" marL="0">
              <a:lnSpc>
                <a:spcPts val="2300"/>
              </a:lnSpc>
              <a:buNone/>
            </a:pPr>
            <a:r>
              <a:rPr lang="en-US" sz="1450" b="1" dirty="0">
                <a:solidFill>
                  <a:srgbClr val="404155"/>
                </a:solidFill>
                <a:latin typeface="Nobile" pitchFamily="34" charset="0"/>
                <a:ea typeface="Nobile" pitchFamily="34" charset="-122"/>
                <a:cs typeface="Nobile" pitchFamily="34" charset="-120"/>
              </a:rPr>
              <a:t>Example: </a:t>
            </a:r>
            <a:pPr indent="0" marL="0">
              <a:lnSpc>
                <a:spcPts val="2300"/>
              </a:lnSpc>
              <a:buNone/>
            </a:pPr>
            <a:r>
              <a:rPr lang="en-US" sz="1450" dirty="0">
                <a:solidFill>
                  <a:srgbClr val="404155"/>
                </a:solidFill>
                <a:latin typeface="Nobile" pitchFamily="34" charset="0"/>
                <a:ea typeface="Nobile" pitchFamily="34" charset="-122"/>
                <a:cs typeface="Nobile" pitchFamily="34" charset="-120"/>
              </a:rPr>
              <a:t>Spotify</a:t>
            </a:r>
            <a:endParaRPr lang="en-US" sz="1450" dirty="0"/>
          </a:p>
        </p:txBody>
      </p:sp>
      <p:sp>
        <p:nvSpPr>
          <p:cNvPr id="20" name="Text 18"/>
          <p:cNvSpPr/>
          <p:nvPr/>
        </p:nvSpPr>
        <p:spPr>
          <a:xfrm>
            <a:off x="9854803" y="3657600"/>
            <a:ext cx="4138851" cy="893683"/>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404155"/>
                </a:solidFill>
                <a:latin typeface="Nobile" pitchFamily="34" charset="0"/>
                <a:ea typeface="Nobile" pitchFamily="34" charset="-122"/>
                <a:cs typeface="Nobile" pitchFamily="34" charset="-120"/>
              </a:rPr>
              <a:t>Content-Based</a:t>
            </a:r>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 Suggests songs with similar audio features (e.g., genre, tempo, mood).</a:t>
            </a:r>
            <a:endParaRPr lang="en-US" sz="1450" dirty="0"/>
          </a:p>
        </p:txBody>
      </p:sp>
      <p:sp>
        <p:nvSpPr>
          <p:cNvPr id="21" name="Text 19"/>
          <p:cNvSpPr/>
          <p:nvPr/>
        </p:nvSpPr>
        <p:spPr>
          <a:xfrm>
            <a:off x="9854803" y="4616410"/>
            <a:ext cx="4138851" cy="595789"/>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404155"/>
                </a:solidFill>
                <a:latin typeface="Nobile" pitchFamily="34" charset="0"/>
                <a:ea typeface="Nobile" pitchFamily="34" charset="-122"/>
                <a:cs typeface="Nobile" pitchFamily="34" charset="-120"/>
              </a:rPr>
              <a:t>Collaborative Filtering</a:t>
            </a:r>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 Suggests songs liked by users with similar playlists.</a:t>
            </a:r>
            <a:endParaRPr lang="en-US" sz="1450" dirty="0"/>
          </a:p>
        </p:txBody>
      </p:sp>
      <p:sp>
        <p:nvSpPr>
          <p:cNvPr id="22" name="Text 20"/>
          <p:cNvSpPr/>
          <p:nvPr/>
        </p:nvSpPr>
        <p:spPr>
          <a:xfrm>
            <a:off x="9854803" y="5277326"/>
            <a:ext cx="4138851" cy="297894"/>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04155"/>
                </a:solidFill>
                <a:latin typeface="Nobile" pitchFamily="34" charset="0"/>
                <a:ea typeface="Nobile" pitchFamily="34" charset="-122"/>
                <a:cs typeface="Nobile" pitchFamily="34" charset="-120"/>
              </a:rPr>
              <a:t>Hybrid</a:t>
            </a:r>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a:t>
            </a:r>
            <a:endParaRPr lang="en-US" sz="1450" dirty="0"/>
          </a:p>
        </p:txBody>
      </p:sp>
      <p:sp>
        <p:nvSpPr>
          <p:cNvPr id="23" name="Text 21"/>
          <p:cNvSpPr/>
          <p:nvPr/>
        </p:nvSpPr>
        <p:spPr>
          <a:xfrm>
            <a:off x="9854803" y="5640348"/>
            <a:ext cx="4138851" cy="297894"/>
          </a:xfrm>
          <a:prstGeom prst="rect">
            <a:avLst/>
          </a:prstGeom>
          <a:noFill/>
          <a:ln/>
        </p:spPr>
        <p:txBody>
          <a:bodyPr wrap="none" lIns="0" tIns="0" rIns="0" bIns="0" rtlCol="0" anchor="t"/>
          <a:lstStyle/>
          <a:p>
            <a:pPr algn="l" lvl="1" marL="685800" indent="-342900">
              <a:lnSpc>
                <a:spcPts val="2300"/>
              </a:lnSpc>
              <a:buSzPct val="100000"/>
              <a:buChar char="•"/>
            </a:pPr>
            <a:r>
              <a:rPr lang="en-US" sz="1450" dirty="0">
                <a:solidFill>
                  <a:srgbClr val="404155"/>
                </a:solidFill>
                <a:latin typeface="Nobile" pitchFamily="34" charset="0"/>
                <a:ea typeface="Nobile" pitchFamily="34" charset="-122"/>
                <a:cs typeface="Nobile" pitchFamily="34" charset="-120"/>
              </a:rPr>
              <a:t>After listening to upbeat pop songs:</a:t>
            </a:r>
            <a:endParaRPr lang="en-US" sz="1450" dirty="0"/>
          </a:p>
        </p:txBody>
      </p:sp>
      <p:sp>
        <p:nvSpPr>
          <p:cNvPr id="24" name="Text 22"/>
          <p:cNvSpPr/>
          <p:nvPr/>
        </p:nvSpPr>
        <p:spPr>
          <a:xfrm>
            <a:off x="9854803" y="6003369"/>
            <a:ext cx="4138851" cy="595789"/>
          </a:xfrm>
          <a:prstGeom prst="rect">
            <a:avLst/>
          </a:prstGeom>
          <a:noFill/>
          <a:ln/>
        </p:spPr>
        <p:txBody>
          <a:bodyPr wrap="square" lIns="0" tIns="0" rIns="0" bIns="0" rtlCol="0" anchor="t"/>
          <a:lstStyle/>
          <a:p>
            <a:pPr algn="l" lvl="2" marL="1028700" indent="-342900">
              <a:lnSpc>
                <a:spcPts val="2300"/>
              </a:lnSpc>
              <a:buSzPct val="100000"/>
              <a:buChar char="•"/>
            </a:pPr>
            <a:r>
              <a:rPr lang="en-US" sz="1450" b="1" dirty="0">
                <a:solidFill>
                  <a:srgbClr val="404155"/>
                </a:solidFill>
                <a:latin typeface="Nobile" pitchFamily="34" charset="0"/>
                <a:ea typeface="Nobile" pitchFamily="34" charset="-122"/>
                <a:cs typeface="Nobile" pitchFamily="34" charset="-120"/>
              </a:rPr>
              <a:t>Content-Based</a:t>
            </a:r>
            <a:pPr algn="l" lvl="2" indent="0" marL="0">
              <a:lnSpc>
                <a:spcPts val="2300"/>
              </a:lnSpc>
              <a:buNone/>
            </a:pPr>
            <a:r>
              <a:rPr lang="en-US" sz="1450" dirty="0">
                <a:solidFill>
                  <a:srgbClr val="404155"/>
                </a:solidFill>
                <a:latin typeface="Nobile" pitchFamily="34" charset="0"/>
                <a:ea typeface="Nobile" pitchFamily="34" charset="-122"/>
                <a:cs typeface="Nobile" pitchFamily="34" charset="-120"/>
              </a:rPr>
              <a:t>: Recommends other upbeat pop songs.</a:t>
            </a:r>
            <a:endParaRPr lang="en-US" sz="1450" dirty="0"/>
          </a:p>
        </p:txBody>
      </p:sp>
      <p:sp>
        <p:nvSpPr>
          <p:cNvPr id="25" name="Text 23"/>
          <p:cNvSpPr/>
          <p:nvPr/>
        </p:nvSpPr>
        <p:spPr>
          <a:xfrm>
            <a:off x="9854803" y="6664285"/>
            <a:ext cx="4138851" cy="893683"/>
          </a:xfrm>
          <a:prstGeom prst="rect">
            <a:avLst/>
          </a:prstGeom>
          <a:noFill/>
          <a:ln/>
        </p:spPr>
        <p:txBody>
          <a:bodyPr wrap="square" lIns="0" tIns="0" rIns="0" bIns="0" rtlCol="0" anchor="t"/>
          <a:lstStyle/>
          <a:p>
            <a:pPr algn="l" lvl="2" marL="1028700" indent="-342900">
              <a:lnSpc>
                <a:spcPts val="2300"/>
              </a:lnSpc>
              <a:buSzPct val="100000"/>
              <a:buChar char="•"/>
            </a:pPr>
            <a:r>
              <a:rPr lang="en-US" sz="1450" b="1" dirty="0">
                <a:solidFill>
                  <a:srgbClr val="404155"/>
                </a:solidFill>
                <a:latin typeface="Nobile" pitchFamily="34" charset="0"/>
                <a:ea typeface="Nobile" pitchFamily="34" charset="-122"/>
                <a:cs typeface="Nobile" pitchFamily="34" charset="-120"/>
              </a:rPr>
              <a:t>Collaborative Filtering</a:t>
            </a:r>
            <a:pPr algn="l" lvl="2" indent="0" marL="0">
              <a:lnSpc>
                <a:spcPts val="2300"/>
              </a:lnSpc>
              <a:buNone/>
            </a:pPr>
            <a:r>
              <a:rPr lang="en-US" sz="1450" dirty="0">
                <a:solidFill>
                  <a:srgbClr val="404155"/>
                </a:solidFill>
                <a:latin typeface="Nobile" pitchFamily="34" charset="0"/>
                <a:ea typeface="Nobile" pitchFamily="34" charset="-122"/>
                <a:cs typeface="Nobile" pitchFamily="34" charset="-120"/>
              </a:rPr>
              <a:t>: Suggests songs popular among users with similar listening</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05514"/>
          </a:xfrm>
          <a:prstGeom prst="rect">
            <a:avLst/>
          </a:prstGeom>
        </p:spPr>
      </p:pic>
      <p:sp>
        <p:nvSpPr>
          <p:cNvPr id="3" name="Text 0"/>
          <p:cNvSpPr/>
          <p:nvPr/>
        </p:nvSpPr>
        <p:spPr>
          <a:xfrm>
            <a:off x="617458" y="2692360"/>
            <a:ext cx="4818102" cy="551378"/>
          </a:xfrm>
          <a:prstGeom prst="rect">
            <a:avLst/>
          </a:prstGeom>
          <a:noFill/>
          <a:ln/>
        </p:spPr>
        <p:txBody>
          <a:bodyPr wrap="none" lIns="0" tIns="0" rIns="0" bIns="0" rtlCol="0" anchor="t"/>
          <a:lstStyle/>
          <a:p>
            <a:pPr indent="0" marL="0">
              <a:lnSpc>
                <a:spcPts val="4300"/>
              </a:lnSpc>
              <a:buNone/>
            </a:pPr>
            <a:r>
              <a:rPr lang="en-US" sz="3450" dirty="0">
                <a:solidFill>
                  <a:srgbClr val="1B1B27"/>
                </a:solidFill>
                <a:latin typeface="Alexandria" pitchFamily="34" charset="0"/>
                <a:ea typeface="Alexandria" pitchFamily="34" charset="-122"/>
                <a:cs typeface="Alexandria" pitchFamily="34" charset="-120"/>
              </a:rPr>
              <a:t>Collaborative Filtering</a:t>
            </a:r>
            <a:endParaRPr lang="en-US" sz="3450" dirty="0"/>
          </a:p>
        </p:txBody>
      </p:sp>
      <p:pic>
        <p:nvPicPr>
          <p:cNvPr id="4" name="Image 1" descr="preencoded.png">    </p:cNvPr>
          <p:cNvPicPr>
            <a:picLocks noChangeAspect="1"/>
          </p:cNvPicPr>
          <p:nvPr/>
        </p:nvPicPr>
        <p:blipFill>
          <a:blip r:embed="rId2"/>
          <a:stretch>
            <a:fillRect/>
          </a:stretch>
        </p:blipFill>
        <p:spPr>
          <a:xfrm>
            <a:off x="617458" y="3508296"/>
            <a:ext cx="882134" cy="1411486"/>
          </a:xfrm>
          <a:prstGeom prst="rect">
            <a:avLst/>
          </a:prstGeom>
        </p:spPr>
      </p:pic>
      <p:sp>
        <p:nvSpPr>
          <p:cNvPr id="5" name="Text 1"/>
          <p:cNvSpPr/>
          <p:nvPr/>
        </p:nvSpPr>
        <p:spPr>
          <a:xfrm>
            <a:off x="1764149" y="3684627"/>
            <a:ext cx="2205514" cy="275630"/>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Alexandria" pitchFamily="34" charset="0"/>
                <a:ea typeface="Alexandria" pitchFamily="34" charset="-122"/>
                <a:cs typeface="Alexandria" pitchFamily="34" charset="-120"/>
              </a:rPr>
              <a:t>User Similarity</a:t>
            </a:r>
            <a:endParaRPr lang="en-US" sz="1700" dirty="0"/>
          </a:p>
        </p:txBody>
      </p:sp>
      <p:sp>
        <p:nvSpPr>
          <p:cNvPr id="6" name="Text 2"/>
          <p:cNvSpPr/>
          <p:nvPr/>
        </p:nvSpPr>
        <p:spPr>
          <a:xfrm>
            <a:off x="1764149" y="4066103"/>
            <a:ext cx="12248793" cy="282297"/>
          </a:xfrm>
          <a:prstGeom prst="rect">
            <a:avLst/>
          </a:prstGeom>
          <a:noFill/>
          <a:ln/>
        </p:spPr>
        <p:txBody>
          <a:bodyPr wrap="non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Identifies users with similar tastes and preferences.</a:t>
            </a:r>
            <a:endParaRPr lang="en-US" sz="1350" dirty="0"/>
          </a:p>
        </p:txBody>
      </p:sp>
      <p:pic>
        <p:nvPicPr>
          <p:cNvPr id="7" name="Image 2" descr="preencoded.png">    </p:cNvPr>
          <p:cNvPicPr>
            <a:picLocks noChangeAspect="1"/>
          </p:cNvPicPr>
          <p:nvPr/>
        </p:nvPicPr>
        <p:blipFill>
          <a:blip r:embed="rId3"/>
          <a:stretch>
            <a:fillRect/>
          </a:stretch>
        </p:blipFill>
        <p:spPr>
          <a:xfrm>
            <a:off x="617458" y="4919782"/>
            <a:ext cx="882134" cy="1411486"/>
          </a:xfrm>
          <a:prstGeom prst="rect">
            <a:avLst/>
          </a:prstGeom>
        </p:spPr>
      </p:pic>
      <p:sp>
        <p:nvSpPr>
          <p:cNvPr id="8" name="Text 3"/>
          <p:cNvSpPr/>
          <p:nvPr/>
        </p:nvSpPr>
        <p:spPr>
          <a:xfrm>
            <a:off x="1764149" y="5096113"/>
            <a:ext cx="2676287" cy="275630"/>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Alexandria" pitchFamily="34" charset="0"/>
                <a:ea typeface="Alexandria" pitchFamily="34" charset="-122"/>
                <a:cs typeface="Alexandria" pitchFamily="34" charset="-120"/>
              </a:rPr>
              <a:t>Item Recommendations</a:t>
            </a:r>
            <a:endParaRPr lang="en-US" sz="1700" dirty="0"/>
          </a:p>
        </p:txBody>
      </p:sp>
      <p:sp>
        <p:nvSpPr>
          <p:cNvPr id="9" name="Text 4"/>
          <p:cNvSpPr/>
          <p:nvPr/>
        </p:nvSpPr>
        <p:spPr>
          <a:xfrm>
            <a:off x="1764149" y="5477589"/>
            <a:ext cx="12248793" cy="282297"/>
          </a:xfrm>
          <a:prstGeom prst="rect">
            <a:avLst/>
          </a:prstGeom>
          <a:noFill/>
          <a:ln/>
        </p:spPr>
        <p:txBody>
          <a:bodyPr wrap="non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Recommends items that similar users have interacted with positively.</a:t>
            </a:r>
            <a:endParaRPr lang="en-US" sz="1350" dirty="0"/>
          </a:p>
        </p:txBody>
      </p:sp>
      <p:pic>
        <p:nvPicPr>
          <p:cNvPr id="10" name="Image 3" descr="preencoded.png">    </p:cNvPr>
          <p:cNvPicPr>
            <a:picLocks noChangeAspect="1"/>
          </p:cNvPicPr>
          <p:nvPr/>
        </p:nvPicPr>
        <p:blipFill>
          <a:blip r:embed="rId4"/>
          <a:stretch>
            <a:fillRect/>
          </a:stretch>
        </p:blipFill>
        <p:spPr>
          <a:xfrm>
            <a:off x="617458" y="6331268"/>
            <a:ext cx="882134" cy="1411486"/>
          </a:xfrm>
          <a:prstGeom prst="rect">
            <a:avLst/>
          </a:prstGeom>
        </p:spPr>
      </p:pic>
      <p:sp>
        <p:nvSpPr>
          <p:cNvPr id="11" name="Text 5"/>
          <p:cNvSpPr/>
          <p:nvPr/>
        </p:nvSpPr>
        <p:spPr>
          <a:xfrm>
            <a:off x="1764149" y="6507599"/>
            <a:ext cx="2205514" cy="275630"/>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Alexandria" pitchFamily="34" charset="0"/>
                <a:ea typeface="Alexandria" pitchFamily="34" charset="-122"/>
                <a:cs typeface="Alexandria" pitchFamily="34" charset="-120"/>
              </a:rPr>
              <a:t>Prediction</a:t>
            </a:r>
            <a:endParaRPr lang="en-US" sz="1700" dirty="0"/>
          </a:p>
        </p:txBody>
      </p:sp>
      <p:sp>
        <p:nvSpPr>
          <p:cNvPr id="12" name="Text 6"/>
          <p:cNvSpPr/>
          <p:nvPr/>
        </p:nvSpPr>
        <p:spPr>
          <a:xfrm>
            <a:off x="1764149" y="6889075"/>
            <a:ext cx="12248793" cy="282297"/>
          </a:xfrm>
          <a:prstGeom prst="rect">
            <a:avLst/>
          </a:prstGeom>
          <a:noFill/>
          <a:ln/>
        </p:spPr>
        <p:txBody>
          <a:bodyPr wrap="non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Predicts the user's likelihood of liking a particular item based on the ratings of similar users.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58679"/>
            <a:ext cx="6703457"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Content-Based Filtering</a:t>
            </a:r>
            <a:endParaRPr lang="en-US" sz="4450" dirty="0"/>
          </a:p>
        </p:txBody>
      </p:sp>
      <p:sp>
        <p:nvSpPr>
          <p:cNvPr id="4" name="Shape 1"/>
          <p:cNvSpPr/>
          <p:nvPr/>
        </p:nvSpPr>
        <p:spPr>
          <a:xfrm>
            <a:off x="6605111" y="1907619"/>
            <a:ext cx="30480" cy="5463183"/>
          </a:xfrm>
          <a:prstGeom prst="roundRect">
            <a:avLst>
              <a:gd name="adj" fmla="val 312558"/>
            </a:avLst>
          </a:prstGeom>
          <a:solidFill>
            <a:srgbClr val="B8C3DF"/>
          </a:solidFill>
          <a:ln/>
        </p:spPr>
      </p:sp>
      <p:sp>
        <p:nvSpPr>
          <p:cNvPr id="5" name="Shape 2"/>
          <p:cNvSpPr/>
          <p:nvPr/>
        </p:nvSpPr>
        <p:spPr>
          <a:xfrm>
            <a:off x="6845022" y="2402681"/>
            <a:ext cx="793790" cy="30480"/>
          </a:xfrm>
          <a:prstGeom prst="roundRect">
            <a:avLst>
              <a:gd name="adj" fmla="val 312558"/>
            </a:avLst>
          </a:prstGeom>
          <a:solidFill>
            <a:srgbClr val="B8C3DF"/>
          </a:solidFill>
          <a:ln/>
        </p:spPr>
      </p:sp>
      <p:sp>
        <p:nvSpPr>
          <p:cNvPr id="6" name="Shape 3"/>
          <p:cNvSpPr/>
          <p:nvPr/>
        </p:nvSpPr>
        <p:spPr>
          <a:xfrm>
            <a:off x="6365200" y="2162770"/>
            <a:ext cx="510302" cy="510302"/>
          </a:xfrm>
          <a:prstGeom prst="roundRect">
            <a:avLst>
              <a:gd name="adj" fmla="val 18669"/>
            </a:avLst>
          </a:prstGeom>
          <a:solidFill>
            <a:srgbClr val="D2DDF9"/>
          </a:solidFill>
          <a:ln w="7620">
            <a:solidFill>
              <a:srgbClr val="B8C3DF"/>
            </a:solidFill>
            <a:prstDash val="solid"/>
          </a:ln>
        </p:spPr>
      </p:sp>
      <p:sp>
        <p:nvSpPr>
          <p:cNvPr id="7" name="Text 4"/>
          <p:cNvSpPr/>
          <p:nvPr/>
        </p:nvSpPr>
        <p:spPr>
          <a:xfrm>
            <a:off x="6556534" y="2247781"/>
            <a:ext cx="127635"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Alexandria" pitchFamily="34" charset="0"/>
                <a:ea typeface="Alexandria" pitchFamily="34" charset="-122"/>
                <a:cs typeface="Alexandria" pitchFamily="34" charset="-120"/>
              </a:rPr>
              <a:t>1</a:t>
            </a:r>
            <a:endParaRPr lang="en-US" sz="2650" dirty="0"/>
          </a:p>
        </p:txBody>
      </p:sp>
      <p:sp>
        <p:nvSpPr>
          <p:cNvPr id="8" name="Text 5"/>
          <p:cNvSpPr/>
          <p:nvPr/>
        </p:nvSpPr>
        <p:spPr>
          <a:xfrm>
            <a:off x="7867888" y="21344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User Profile</a:t>
            </a:r>
            <a:endParaRPr lang="en-US" sz="2200" dirty="0"/>
          </a:p>
        </p:txBody>
      </p:sp>
      <p:sp>
        <p:nvSpPr>
          <p:cNvPr id="9" name="Text 6"/>
          <p:cNvSpPr/>
          <p:nvPr/>
        </p:nvSpPr>
        <p:spPr>
          <a:xfrm>
            <a:off x="7867888" y="2624852"/>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Creates a profile based on the user's past interactions and preferences.</a:t>
            </a:r>
            <a:endParaRPr lang="en-US" sz="1750" dirty="0"/>
          </a:p>
        </p:txBody>
      </p:sp>
      <p:sp>
        <p:nvSpPr>
          <p:cNvPr id="10" name="Shape 7"/>
          <p:cNvSpPr/>
          <p:nvPr/>
        </p:nvSpPr>
        <p:spPr>
          <a:xfrm>
            <a:off x="6845022" y="4299347"/>
            <a:ext cx="793790" cy="30480"/>
          </a:xfrm>
          <a:prstGeom prst="roundRect">
            <a:avLst>
              <a:gd name="adj" fmla="val 312558"/>
            </a:avLst>
          </a:prstGeom>
          <a:solidFill>
            <a:srgbClr val="B8C3DF"/>
          </a:solidFill>
          <a:ln/>
        </p:spPr>
      </p:sp>
      <p:sp>
        <p:nvSpPr>
          <p:cNvPr id="11" name="Shape 8"/>
          <p:cNvSpPr/>
          <p:nvPr/>
        </p:nvSpPr>
        <p:spPr>
          <a:xfrm>
            <a:off x="6365200" y="4059436"/>
            <a:ext cx="510302" cy="510302"/>
          </a:xfrm>
          <a:prstGeom prst="roundRect">
            <a:avLst>
              <a:gd name="adj" fmla="val 18669"/>
            </a:avLst>
          </a:prstGeom>
          <a:solidFill>
            <a:srgbClr val="D2DDF9"/>
          </a:solidFill>
          <a:ln w="7620">
            <a:solidFill>
              <a:srgbClr val="B8C3DF"/>
            </a:solidFill>
            <a:prstDash val="solid"/>
          </a:ln>
        </p:spPr>
      </p:sp>
      <p:sp>
        <p:nvSpPr>
          <p:cNvPr id="12" name="Text 9"/>
          <p:cNvSpPr/>
          <p:nvPr/>
        </p:nvSpPr>
        <p:spPr>
          <a:xfrm>
            <a:off x="6520815" y="4144447"/>
            <a:ext cx="199072"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Alexandria" pitchFamily="34" charset="0"/>
                <a:ea typeface="Alexandria" pitchFamily="34" charset="-122"/>
                <a:cs typeface="Alexandria" pitchFamily="34" charset="-120"/>
              </a:rPr>
              <a:t>2</a:t>
            </a:r>
            <a:endParaRPr lang="en-US" sz="2650" dirty="0"/>
          </a:p>
        </p:txBody>
      </p:sp>
      <p:sp>
        <p:nvSpPr>
          <p:cNvPr id="13" name="Text 10"/>
          <p:cNvSpPr/>
          <p:nvPr/>
        </p:nvSpPr>
        <p:spPr>
          <a:xfrm>
            <a:off x="7867888" y="40310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Content Analysis</a:t>
            </a:r>
            <a:endParaRPr lang="en-US" sz="2200" dirty="0"/>
          </a:p>
        </p:txBody>
      </p:sp>
      <p:sp>
        <p:nvSpPr>
          <p:cNvPr id="14" name="Text 11"/>
          <p:cNvSpPr/>
          <p:nvPr/>
        </p:nvSpPr>
        <p:spPr>
          <a:xfrm>
            <a:off x="7867888" y="4521517"/>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Analyzes the content of items and identifies similarities to the user's profile.</a:t>
            </a:r>
            <a:endParaRPr lang="en-US" sz="1750" dirty="0"/>
          </a:p>
        </p:txBody>
      </p:sp>
      <p:sp>
        <p:nvSpPr>
          <p:cNvPr id="15" name="Shape 12"/>
          <p:cNvSpPr/>
          <p:nvPr/>
        </p:nvSpPr>
        <p:spPr>
          <a:xfrm>
            <a:off x="6845022" y="6196013"/>
            <a:ext cx="793790" cy="30480"/>
          </a:xfrm>
          <a:prstGeom prst="roundRect">
            <a:avLst>
              <a:gd name="adj" fmla="val 312558"/>
            </a:avLst>
          </a:prstGeom>
          <a:solidFill>
            <a:srgbClr val="B8C3DF"/>
          </a:solidFill>
          <a:ln/>
        </p:spPr>
      </p:sp>
      <p:sp>
        <p:nvSpPr>
          <p:cNvPr id="16" name="Shape 13"/>
          <p:cNvSpPr/>
          <p:nvPr/>
        </p:nvSpPr>
        <p:spPr>
          <a:xfrm>
            <a:off x="6365200" y="5956102"/>
            <a:ext cx="510302" cy="510302"/>
          </a:xfrm>
          <a:prstGeom prst="roundRect">
            <a:avLst>
              <a:gd name="adj" fmla="val 18669"/>
            </a:avLst>
          </a:prstGeom>
          <a:solidFill>
            <a:srgbClr val="D2DDF9"/>
          </a:solidFill>
          <a:ln w="7620">
            <a:solidFill>
              <a:srgbClr val="B8C3DF"/>
            </a:solidFill>
            <a:prstDash val="solid"/>
          </a:ln>
        </p:spPr>
      </p:sp>
      <p:sp>
        <p:nvSpPr>
          <p:cNvPr id="17" name="Text 14"/>
          <p:cNvSpPr/>
          <p:nvPr/>
        </p:nvSpPr>
        <p:spPr>
          <a:xfrm>
            <a:off x="6520101" y="6041112"/>
            <a:ext cx="200382"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Alexandria" pitchFamily="34" charset="0"/>
                <a:ea typeface="Alexandria" pitchFamily="34" charset="-122"/>
                <a:cs typeface="Alexandria" pitchFamily="34" charset="-120"/>
              </a:rPr>
              <a:t>3</a:t>
            </a:r>
            <a:endParaRPr lang="en-US" sz="2650" dirty="0"/>
          </a:p>
        </p:txBody>
      </p:sp>
      <p:sp>
        <p:nvSpPr>
          <p:cNvPr id="18" name="Text 15"/>
          <p:cNvSpPr/>
          <p:nvPr/>
        </p:nvSpPr>
        <p:spPr>
          <a:xfrm>
            <a:off x="7867888" y="59277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Recommendation</a:t>
            </a:r>
            <a:endParaRPr lang="en-US" sz="2200" dirty="0"/>
          </a:p>
        </p:txBody>
      </p:sp>
      <p:sp>
        <p:nvSpPr>
          <p:cNvPr id="19" name="Text 16"/>
          <p:cNvSpPr/>
          <p:nvPr/>
        </p:nvSpPr>
        <p:spPr>
          <a:xfrm>
            <a:off x="7867888" y="6418183"/>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Recommends items that are similar to what the user has interacted with positively in the past.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4741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Hybrid Approaches</a:t>
            </a:r>
            <a:endParaRPr lang="en-US" sz="4450" dirty="0"/>
          </a:p>
        </p:txBody>
      </p:sp>
      <p:sp>
        <p:nvSpPr>
          <p:cNvPr id="4" name="Shape 1"/>
          <p:cNvSpPr/>
          <p:nvPr/>
        </p:nvSpPr>
        <p:spPr>
          <a:xfrm>
            <a:off x="793790" y="2296358"/>
            <a:ext cx="3664863" cy="2773799"/>
          </a:xfrm>
          <a:prstGeom prst="roundRect">
            <a:avLst>
              <a:gd name="adj" fmla="val 3435"/>
            </a:avLst>
          </a:prstGeom>
          <a:solidFill>
            <a:srgbClr val="D2DDF9"/>
          </a:solidFill>
          <a:ln w="7620">
            <a:solidFill>
              <a:srgbClr val="B8C3DF"/>
            </a:solidFill>
            <a:prstDash val="solid"/>
          </a:ln>
        </p:spPr>
      </p:sp>
      <p:sp>
        <p:nvSpPr>
          <p:cNvPr id="5" name="Text 2"/>
          <p:cNvSpPr/>
          <p:nvPr/>
        </p:nvSpPr>
        <p:spPr>
          <a:xfrm>
            <a:off x="1028224" y="2530793"/>
            <a:ext cx="2940606"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Combined Strengths</a:t>
            </a:r>
            <a:endParaRPr lang="en-US" sz="2200" dirty="0"/>
          </a:p>
        </p:txBody>
      </p:sp>
      <p:sp>
        <p:nvSpPr>
          <p:cNvPr id="6" name="Text 3"/>
          <p:cNvSpPr/>
          <p:nvPr/>
        </p:nvSpPr>
        <p:spPr>
          <a:xfrm>
            <a:off x="1028224" y="3021211"/>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Leverages the advantages of multiple algorithms to provide more accurate and diverse recommendations.</a:t>
            </a:r>
            <a:endParaRPr lang="en-US" sz="1750" dirty="0"/>
          </a:p>
        </p:txBody>
      </p:sp>
      <p:sp>
        <p:nvSpPr>
          <p:cNvPr id="7" name="Shape 4"/>
          <p:cNvSpPr/>
          <p:nvPr/>
        </p:nvSpPr>
        <p:spPr>
          <a:xfrm>
            <a:off x="4685467" y="2296358"/>
            <a:ext cx="3664863" cy="2773799"/>
          </a:xfrm>
          <a:prstGeom prst="roundRect">
            <a:avLst>
              <a:gd name="adj" fmla="val 3435"/>
            </a:avLst>
          </a:prstGeom>
          <a:solidFill>
            <a:srgbClr val="D2DDF9"/>
          </a:solidFill>
          <a:ln w="7620">
            <a:solidFill>
              <a:srgbClr val="B8C3DF"/>
            </a:solidFill>
            <a:prstDash val="solid"/>
          </a:ln>
        </p:spPr>
      </p:sp>
      <p:sp>
        <p:nvSpPr>
          <p:cNvPr id="8" name="Text 5"/>
          <p:cNvSpPr/>
          <p:nvPr/>
        </p:nvSpPr>
        <p:spPr>
          <a:xfrm>
            <a:off x="4919901" y="253079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Reduced Cold Start</a:t>
            </a:r>
            <a:endParaRPr lang="en-US" sz="2200" dirty="0"/>
          </a:p>
        </p:txBody>
      </p:sp>
      <p:sp>
        <p:nvSpPr>
          <p:cNvPr id="9" name="Text 6"/>
          <p:cNvSpPr/>
          <p:nvPr/>
        </p:nvSpPr>
        <p:spPr>
          <a:xfrm>
            <a:off x="4919901" y="3021211"/>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Combines collaborative and content-based filtering to overcome the challenge of recommending items to new users.</a:t>
            </a:r>
            <a:endParaRPr lang="en-US" sz="1750" dirty="0"/>
          </a:p>
        </p:txBody>
      </p:sp>
      <p:sp>
        <p:nvSpPr>
          <p:cNvPr id="10" name="Shape 7"/>
          <p:cNvSpPr/>
          <p:nvPr/>
        </p:nvSpPr>
        <p:spPr>
          <a:xfrm>
            <a:off x="793790" y="5296972"/>
            <a:ext cx="7556421" cy="1685092"/>
          </a:xfrm>
          <a:prstGeom prst="roundRect">
            <a:avLst>
              <a:gd name="adj" fmla="val 5654"/>
            </a:avLst>
          </a:prstGeom>
          <a:solidFill>
            <a:srgbClr val="D2DDF9"/>
          </a:solidFill>
          <a:ln w="7620">
            <a:solidFill>
              <a:srgbClr val="B8C3DF"/>
            </a:solidFill>
            <a:prstDash val="solid"/>
          </a:ln>
        </p:spPr>
      </p:sp>
      <p:sp>
        <p:nvSpPr>
          <p:cNvPr id="11" name="Text 8"/>
          <p:cNvSpPr/>
          <p:nvPr/>
        </p:nvSpPr>
        <p:spPr>
          <a:xfrm>
            <a:off x="1028224" y="553140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Improved Accuracy</a:t>
            </a:r>
            <a:endParaRPr lang="en-US" sz="2200" dirty="0"/>
          </a:p>
        </p:txBody>
      </p:sp>
      <p:sp>
        <p:nvSpPr>
          <p:cNvPr id="12" name="Text 9"/>
          <p:cNvSpPr/>
          <p:nvPr/>
        </p:nvSpPr>
        <p:spPr>
          <a:xfrm>
            <a:off x="1028224" y="6021824"/>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Hybrid approaches can often achieve higher accuracy compared to individual algorithms.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52067"/>
          </a:xfrm>
          <a:prstGeom prst="rect">
            <a:avLst/>
          </a:prstGeom>
        </p:spPr>
      </p:pic>
      <p:sp>
        <p:nvSpPr>
          <p:cNvPr id="3" name="Text 0"/>
          <p:cNvSpPr/>
          <p:nvPr/>
        </p:nvSpPr>
        <p:spPr>
          <a:xfrm>
            <a:off x="630555" y="2890599"/>
            <a:ext cx="7938135" cy="562927"/>
          </a:xfrm>
          <a:prstGeom prst="rect">
            <a:avLst/>
          </a:prstGeom>
          <a:noFill/>
          <a:ln/>
        </p:spPr>
        <p:txBody>
          <a:bodyPr wrap="none" lIns="0" tIns="0" rIns="0" bIns="0" rtlCol="0" anchor="t"/>
          <a:lstStyle/>
          <a:p>
            <a:pPr indent="0" marL="0">
              <a:lnSpc>
                <a:spcPts val="4400"/>
              </a:lnSpc>
              <a:buNone/>
            </a:pPr>
            <a:r>
              <a:rPr lang="en-US" sz="3500" dirty="0">
                <a:solidFill>
                  <a:srgbClr val="1B1B27"/>
                </a:solidFill>
                <a:latin typeface="Alexandria" pitchFamily="34" charset="0"/>
                <a:ea typeface="Alexandria" pitchFamily="34" charset="-122"/>
                <a:cs typeface="Alexandria" pitchFamily="34" charset="-120"/>
              </a:rPr>
              <a:t>Coursera Recommendation System</a:t>
            </a:r>
            <a:endParaRPr lang="en-US" sz="3500" dirty="0"/>
          </a:p>
        </p:txBody>
      </p:sp>
      <p:sp>
        <p:nvSpPr>
          <p:cNvPr id="4" name="Text 1"/>
          <p:cNvSpPr/>
          <p:nvPr/>
        </p:nvSpPr>
        <p:spPr>
          <a:xfrm>
            <a:off x="630555" y="3723680"/>
            <a:ext cx="13369290" cy="360402"/>
          </a:xfrm>
          <a:prstGeom prst="rect">
            <a:avLst/>
          </a:prstGeom>
          <a:noFill/>
          <a:ln/>
        </p:spPr>
        <p:txBody>
          <a:bodyPr wrap="none" lIns="0" tIns="0" rIns="0" bIns="0" rtlCol="0" anchor="t"/>
          <a:lstStyle/>
          <a:p>
            <a:pPr indent="0" marL="0">
              <a:lnSpc>
                <a:spcPts val="2800"/>
              </a:lnSpc>
              <a:buNone/>
            </a:pPr>
            <a:r>
              <a:rPr lang="en-US" sz="1750" b="1" dirty="0">
                <a:solidFill>
                  <a:srgbClr val="404155"/>
                </a:solidFill>
                <a:latin typeface="Nobile" pitchFamily="34" charset="0"/>
                <a:ea typeface="Nobile" pitchFamily="34" charset="-122"/>
                <a:cs typeface="Nobile" pitchFamily="34" charset="-120"/>
              </a:rPr>
              <a:t>CASE STUDY</a:t>
            </a:r>
            <a:endParaRPr lang="en-US" sz="1750" dirty="0"/>
          </a:p>
        </p:txBody>
      </p:sp>
      <p:sp>
        <p:nvSpPr>
          <p:cNvPr id="5" name="Text 2"/>
          <p:cNvSpPr/>
          <p:nvPr/>
        </p:nvSpPr>
        <p:spPr>
          <a:xfrm>
            <a:off x="630555" y="4286726"/>
            <a:ext cx="13369290" cy="720804"/>
          </a:xfrm>
          <a:prstGeom prst="rect">
            <a:avLst/>
          </a:prstGeom>
          <a:noFill/>
          <a:ln/>
        </p:spPr>
        <p:txBody>
          <a:bodyPr wrap="square" lIns="0" tIns="0" rIns="0" bIns="0" rtlCol="0" anchor="t"/>
          <a:lstStyle/>
          <a:p>
            <a:pPr indent="0" marL="0">
              <a:lnSpc>
                <a:spcPts val="2800"/>
              </a:lnSpc>
              <a:buNone/>
            </a:pPr>
            <a:r>
              <a:rPr lang="en-US" sz="1750" dirty="0">
                <a:solidFill>
                  <a:srgbClr val="404155"/>
                </a:solidFill>
                <a:latin typeface="Nobile" pitchFamily="34" charset="0"/>
                <a:ea typeface="Nobile" pitchFamily="34" charset="-122"/>
                <a:cs typeface="Nobile" pitchFamily="34" charset="-120"/>
              </a:rPr>
              <a:t>Coursera uses recommendation systems to personalize the learning experience by suggesting courses, specializations, and other educational content tailored to individual users.</a:t>
            </a:r>
            <a:endParaRPr lang="en-US" sz="1750" dirty="0"/>
          </a:p>
        </p:txBody>
      </p:sp>
      <p:sp>
        <p:nvSpPr>
          <p:cNvPr id="6" name="Shape 3"/>
          <p:cNvSpPr/>
          <p:nvPr/>
        </p:nvSpPr>
        <p:spPr>
          <a:xfrm>
            <a:off x="630555" y="5210175"/>
            <a:ext cx="13369290" cy="2380774"/>
          </a:xfrm>
          <a:prstGeom prst="roundRect">
            <a:avLst>
              <a:gd name="adj" fmla="val 3178"/>
            </a:avLst>
          </a:prstGeom>
          <a:noFill/>
          <a:ln w="7620">
            <a:solidFill>
              <a:srgbClr val="000000">
                <a:alpha val="8000"/>
              </a:srgbClr>
            </a:solidFill>
            <a:prstDash val="solid"/>
          </a:ln>
        </p:spPr>
      </p:sp>
      <p:sp>
        <p:nvSpPr>
          <p:cNvPr id="7" name="Shape 4"/>
          <p:cNvSpPr/>
          <p:nvPr/>
        </p:nvSpPr>
        <p:spPr>
          <a:xfrm>
            <a:off x="638175" y="5217795"/>
            <a:ext cx="13354050" cy="519351"/>
          </a:xfrm>
          <a:prstGeom prst="rect">
            <a:avLst/>
          </a:prstGeom>
          <a:solidFill>
            <a:srgbClr val="FFFFFF">
              <a:alpha val="4000"/>
            </a:srgbClr>
          </a:solidFill>
          <a:ln/>
        </p:spPr>
      </p:sp>
      <p:sp>
        <p:nvSpPr>
          <p:cNvPr id="8" name="Text 5"/>
          <p:cNvSpPr/>
          <p:nvPr/>
        </p:nvSpPr>
        <p:spPr>
          <a:xfrm>
            <a:off x="818317" y="5333405"/>
            <a:ext cx="6312932" cy="288131"/>
          </a:xfrm>
          <a:prstGeom prst="rect">
            <a:avLst/>
          </a:prstGeom>
          <a:noFill/>
          <a:ln/>
        </p:spPr>
        <p:txBody>
          <a:bodyPr wrap="non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User Profile</a:t>
            </a:r>
            <a:endParaRPr lang="en-US" sz="1400" dirty="0"/>
          </a:p>
        </p:txBody>
      </p:sp>
      <p:sp>
        <p:nvSpPr>
          <p:cNvPr id="9" name="Text 6"/>
          <p:cNvSpPr/>
          <p:nvPr/>
        </p:nvSpPr>
        <p:spPr>
          <a:xfrm>
            <a:off x="7499152" y="5333405"/>
            <a:ext cx="6312932" cy="288131"/>
          </a:xfrm>
          <a:prstGeom prst="rect">
            <a:avLst/>
          </a:prstGeom>
          <a:noFill/>
          <a:ln/>
        </p:spPr>
        <p:txBody>
          <a:bodyPr wrap="non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Enrolled courses, Learning Goals, Skills</a:t>
            </a:r>
            <a:endParaRPr lang="en-US" sz="1400" dirty="0"/>
          </a:p>
        </p:txBody>
      </p:sp>
      <p:sp>
        <p:nvSpPr>
          <p:cNvPr id="10" name="Shape 7"/>
          <p:cNvSpPr/>
          <p:nvPr/>
        </p:nvSpPr>
        <p:spPr>
          <a:xfrm>
            <a:off x="638175" y="5737146"/>
            <a:ext cx="13354050" cy="519351"/>
          </a:xfrm>
          <a:prstGeom prst="rect">
            <a:avLst/>
          </a:prstGeom>
          <a:solidFill>
            <a:srgbClr val="000000">
              <a:alpha val="4000"/>
            </a:srgbClr>
          </a:solidFill>
          <a:ln/>
        </p:spPr>
      </p:sp>
      <p:sp>
        <p:nvSpPr>
          <p:cNvPr id="11" name="Text 8"/>
          <p:cNvSpPr/>
          <p:nvPr/>
        </p:nvSpPr>
        <p:spPr>
          <a:xfrm>
            <a:off x="818317" y="5852755"/>
            <a:ext cx="6312932" cy="288131"/>
          </a:xfrm>
          <a:prstGeom prst="rect">
            <a:avLst/>
          </a:prstGeom>
          <a:noFill/>
          <a:ln/>
        </p:spPr>
        <p:txBody>
          <a:bodyPr wrap="non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Content Analysis</a:t>
            </a:r>
            <a:endParaRPr lang="en-US" sz="1400" dirty="0"/>
          </a:p>
        </p:txBody>
      </p:sp>
      <p:sp>
        <p:nvSpPr>
          <p:cNvPr id="12" name="Text 9"/>
          <p:cNvSpPr/>
          <p:nvPr/>
        </p:nvSpPr>
        <p:spPr>
          <a:xfrm>
            <a:off x="7499152" y="5852755"/>
            <a:ext cx="6312932" cy="288131"/>
          </a:xfrm>
          <a:prstGeom prst="rect">
            <a:avLst/>
          </a:prstGeom>
          <a:noFill/>
          <a:ln/>
        </p:spPr>
        <p:txBody>
          <a:bodyPr wrap="non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Course descriptions, Instructor profiles, Learning outcomes</a:t>
            </a:r>
            <a:endParaRPr lang="en-US" sz="1400" dirty="0"/>
          </a:p>
        </p:txBody>
      </p:sp>
      <p:sp>
        <p:nvSpPr>
          <p:cNvPr id="13" name="Shape 10"/>
          <p:cNvSpPr/>
          <p:nvPr/>
        </p:nvSpPr>
        <p:spPr>
          <a:xfrm>
            <a:off x="638175" y="6256496"/>
            <a:ext cx="13354050" cy="519351"/>
          </a:xfrm>
          <a:prstGeom prst="rect">
            <a:avLst/>
          </a:prstGeom>
          <a:solidFill>
            <a:srgbClr val="FFFFFF">
              <a:alpha val="4000"/>
            </a:srgbClr>
          </a:solidFill>
          <a:ln/>
        </p:spPr>
      </p:sp>
      <p:sp>
        <p:nvSpPr>
          <p:cNvPr id="14" name="Text 11"/>
          <p:cNvSpPr/>
          <p:nvPr/>
        </p:nvSpPr>
        <p:spPr>
          <a:xfrm>
            <a:off x="818317" y="6372106"/>
            <a:ext cx="6312932" cy="288131"/>
          </a:xfrm>
          <a:prstGeom prst="rect">
            <a:avLst/>
          </a:prstGeom>
          <a:noFill/>
          <a:ln/>
        </p:spPr>
        <p:txBody>
          <a:bodyPr wrap="non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Recommendation Algorithm</a:t>
            </a:r>
            <a:endParaRPr lang="en-US" sz="1400" dirty="0"/>
          </a:p>
        </p:txBody>
      </p:sp>
      <p:sp>
        <p:nvSpPr>
          <p:cNvPr id="15" name="Text 12"/>
          <p:cNvSpPr/>
          <p:nvPr/>
        </p:nvSpPr>
        <p:spPr>
          <a:xfrm>
            <a:off x="7499152" y="6372106"/>
            <a:ext cx="6312932" cy="288131"/>
          </a:xfrm>
          <a:prstGeom prst="rect">
            <a:avLst/>
          </a:prstGeom>
          <a:noFill/>
          <a:ln/>
        </p:spPr>
        <p:txBody>
          <a:bodyPr wrap="non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Hybrid approach combining collaborative and content-based filtering</a:t>
            </a:r>
            <a:endParaRPr lang="en-US" sz="1400" dirty="0"/>
          </a:p>
        </p:txBody>
      </p:sp>
      <p:sp>
        <p:nvSpPr>
          <p:cNvPr id="16" name="Shape 13"/>
          <p:cNvSpPr/>
          <p:nvPr/>
        </p:nvSpPr>
        <p:spPr>
          <a:xfrm>
            <a:off x="638175" y="6775847"/>
            <a:ext cx="13354050" cy="807482"/>
          </a:xfrm>
          <a:prstGeom prst="rect">
            <a:avLst/>
          </a:prstGeom>
          <a:solidFill>
            <a:srgbClr val="000000">
              <a:alpha val="4000"/>
            </a:srgbClr>
          </a:solidFill>
          <a:ln/>
        </p:spPr>
      </p:sp>
      <p:sp>
        <p:nvSpPr>
          <p:cNvPr id="17" name="Text 14"/>
          <p:cNvSpPr/>
          <p:nvPr/>
        </p:nvSpPr>
        <p:spPr>
          <a:xfrm>
            <a:off x="818317" y="6891457"/>
            <a:ext cx="6312932" cy="288131"/>
          </a:xfrm>
          <a:prstGeom prst="rect">
            <a:avLst/>
          </a:prstGeom>
          <a:noFill/>
          <a:ln/>
        </p:spPr>
        <p:txBody>
          <a:bodyPr wrap="non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Recommendations</a:t>
            </a:r>
            <a:endParaRPr lang="en-US" sz="1400" dirty="0"/>
          </a:p>
        </p:txBody>
      </p:sp>
      <p:sp>
        <p:nvSpPr>
          <p:cNvPr id="18" name="Text 15"/>
          <p:cNvSpPr/>
          <p:nvPr/>
        </p:nvSpPr>
        <p:spPr>
          <a:xfrm>
            <a:off x="7499152" y="6891457"/>
            <a:ext cx="6312932" cy="576263"/>
          </a:xfrm>
          <a:prstGeom prst="rect">
            <a:avLst/>
          </a:prstGeom>
          <a:noFill/>
          <a:ln/>
        </p:spPr>
        <p:txBody>
          <a:bodyPr wrap="squar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Personalized suggestions for relevant courses, specializations, and learning paths.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47443"/>
            <a:ext cx="7857173"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Types of Recommendations</a:t>
            </a:r>
            <a:endParaRPr lang="en-US" sz="4450" dirty="0"/>
          </a:p>
        </p:txBody>
      </p:sp>
      <p:sp>
        <p:nvSpPr>
          <p:cNvPr id="3" name="Text 1"/>
          <p:cNvSpPr/>
          <p:nvPr/>
        </p:nvSpPr>
        <p:spPr>
          <a:xfrm>
            <a:off x="793790" y="2496383"/>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Coursera provides several types of recommendations:</a:t>
            </a:r>
            <a:endParaRPr lang="en-US" sz="1750" dirty="0"/>
          </a:p>
        </p:txBody>
      </p:sp>
      <p:sp>
        <p:nvSpPr>
          <p:cNvPr id="4" name="Text 2"/>
          <p:cNvSpPr/>
          <p:nvPr/>
        </p:nvSpPr>
        <p:spPr>
          <a:xfrm>
            <a:off x="793790" y="3114437"/>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Course Recommendations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Based on user preferences, learning history, and behavior.</a:t>
            </a:r>
            <a:endParaRPr lang="en-US" sz="1750" dirty="0"/>
          </a:p>
        </p:txBody>
      </p:sp>
      <p:sp>
        <p:nvSpPr>
          <p:cNvPr id="5" name="Text 3"/>
          <p:cNvSpPr/>
          <p:nvPr/>
        </p:nvSpPr>
        <p:spPr>
          <a:xfrm>
            <a:off x="793790" y="3647242"/>
            <a:ext cx="13042821" cy="90701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Specialization Recommendations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Groups of related courses curated for a specific learning goal.</a:t>
            </a:r>
            <a:endParaRPr lang="en-US" sz="1750" dirty="0"/>
          </a:p>
        </p:txBody>
      </p:sp>
      <p:sp>
        <p:nvSpPr>
          <p:cNvPr id="6" name="Text 4"/>
          <p:cNvSpPr/>
          <p:nvPr/>
        </p:nvSpPr>
        <p:spPr>
          <a:xfrm>
            <a:off x="793790" y="4633555"/>
            <a:ext cx="13042821" cy="90701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Career or Skill-Based Recommendations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Based on career aspirations or skills the user wants to build.</a:t>
            </a:r>
            <a:endParaRPr lang="en-US" sz="1750" dirty="0"/>
          </a:p>
        </p:txBody>
      </p:sp>
      <p:sp>
        <p:nvSpPr>
          <p:cNvPr id="7" name="Text 5"/>
          <p:cNvSpPr/>
          <p:nvPr/>
        </p:nvSpPr>
        <p:spPr>
          <a:xfrm>
            <a:off x="793790" y="5619869"/>
            <a:ext cx="13042821" cy="453509"/>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Trending Courses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Popular courses among other users in similar demographics or regions.</a:t>
            </a:r>
            <a:endParaRPr lang="en-US" sz="1750" dirty="0"/>
          </a:p>
        </p:txBody>
      </p:sp>
      <p:sp>
        <p:nvSpPr>
          <p:cNvPr id="8" name="Text 6"/>
          <p:cNvSpPr/>
          <p:nvPr/>
        </p:nvSpPr>
        <p:spPr>
          <a:xfrm>
            <a:off x="793790" y="6328529"/>
            <a:ext cx="13042821" cy="453509"/>
          </a:xfrm>
          <a:prstGeom prst="rect">
            <a:avLst/>
          </a:prstGeom>
          <a:noFill/>
          <a:ln/>
        </p:spPr>
        <p:txBody>
          <a:bodyPr wrap="none" lIns="0" tIns="0" rIns="0" bIns="0" rtlCol="0" anchor="t"/>
          <a:lstStyle/>
          <a:p>
            <a:pPr indent="0" marL="0">
              <a:lnSpc>
                <a:spcPts val="3550"/>
              </a:lnSpc>
              <a:buNone/>
            </a:pP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4733" y="569357"/>
            <a:ext cx="5176957" cy="647105"/>
          </a:xfrm>
          <a:prstGeom prst="rect">
            <a:avLst/>
          </a:prstGeom>
          <a:noFill/>
          <a:ln/>
        </p:spPr>
        <p:txBody>
          <a:bodyPr wrap="none" lIns="0" tIns="0" rIns="0" bIns="0" rtlCol="0" anchor="t"/>
          <a:lstStyle/>
          <a:p>
            <a:pPr indent="0" marL="0">
              <a:lnSpc>
                <a:spcPts val="5050"/>
              </a:lnSpc>
              <a:buNone/>
            </a:pPr>
            <a:r>
              <a:rPr lang="en-US" sz="4050" dirty="0">
                <a:solidFill>
                  <a:srgbClr val="1B1B27"/>
                </a:solidFill>
                <a:latin typeface="Alexandria" pitchFamily="34" charset="0"/>
                <a:ea typeface="Alexandria" pitchFamily="34" charset="-122"/>
                <a:cs typeface="Alexandria" pitchFamily="34" charset="-120"/>
              </a:rPr>
              <a:t>Techniques Used</a:t>
            </a:r>
            <a:endParaRPr lang="en-US" sz="4050" dirty="0"/>
          </a:p>
        </p:txBody>
      </p:sp>
      <p:sp>
        <p:nvSpPr>
          <p:cNvPr id="3" name="Text 1"/>
          <p:cNvSpPr/>
          <p:nvPr/>
        </p:nvSpPr>
        <p:spPr>
          <a:xfrm>
            <a:off x="724733" y="1630561"/>
            <a:ext cx="13180933" cy="331232"/>
          </a:xfrm>
          <a:prstGeom prst="rect">
            <a:avLst/>
          </a:prstGeom>
          <a:noFill/>
          <a:ln/>
        </p:spPr>
        <p:txBody>
          <a:bodyPr wrap="none" lIns="0" tIns="0" rIns="0" bIns="0" rtlCol="0" anchor="t"/>
          <a:lstStyle/>
          <a:p>
            <a:pPr indent="0" marL="0">
              <a:lnSpc>
                <a:spcPts val="2600"/>
              </a:lnSpc>
              <a:buNone/>
            </a:pPr>
            <a:r>
              <a:rPr lang="en-US" sz="1600" dirty="0">
                <a:solidFill>
                  <a:srgbClr val="404155"/>
                </a:solidFill>
                <a:latin typeface="Nobile" pitchFamily="34" charset="0"/>
                <a:ea typeface="Nobile" pitchFamily="34" charset="-122"/>
                <a:cs typeface="Nobile" pitchFamily="34" charset="-120"/>
              </a:rPr>
              <a:t>Coursera employs a mix of </a:t>
            </a:r>
            <a:pPr indent="0" marL="0">
              <a:lnSpc>
                <a:spcPts val="2600"/>
              </a:lnSpc>
              <a:buNone/>
            </a:pPr>
            <a:r>
              <a:rPr lang="en-US" sz="1600" b="1" dirty="0">
                <a:solidFill>
                  <a:srgbClr val="404155"/>
                </a:solidFill>
                <a:latin typeface="Nobile" pitchFamily="34" charset="0"/>
                <a:ea typeface="Nobile" pitchFamily="34" charset="-122"/>
                <a:cs typeface="Nobile" pitchFamily="34" charset="-120"/>
              </a:rPr>
              <a:t>machine learning techniques</a:t>
            </a:r>
            <a:pPr indent="0" marL="0">
              <a:lnSpc>
                <a:spcPts val="2600"/>
              </a:lnSpc>
              <a:buNone/>
            </a:pPr>
            <a:r>
              <a:rPr lang="en-US" sz="1600" dirty="0">
                <a:solidFill>
                  <a:srgbClr val="404155"/>
                </a:solidFill>
                <a:latin typeface="Nobile" pitchFamily="34" charset="0"/>
                <a:ea typeface="Nobile" pitchFamily="34" charset="-122"/>
                <a:cs typeface="Nobile" pitchFamily="34" charset="-120"/>
              </a:rPr>
              <a:t> for its recommendation systems:</a:t>
            </a:r>
            <a:endParaRPr lang="en-US" sz="1600" dirty="0"/>
          </a:p>
        </p:txBody>
      </p:sp>
      <p:sp>
        <p:nvSpPr>
          <p:cNvPr id="4" name="Text 2"/>
          <p:cNvSpPr/>
          <p:nvPr/>
        </p:nvSpPr>
        <p:spPr>
          <a:xfrm>
            <a:off x="724733" y="2272308"/>
            <a:ext cx="3291483" cy="323493"/>
          </a:xfrm>
          <a:prstGeom prst="rect">
            <a:avLst/>
          </a:prstGeom>
          <a:noFill/>
          <a:ln/>
        </p:spPr>
        <p:txBody>
          <a:bodyPr wrap="none" lIns="0" tIns="0" rIns="0" bIns="0" rtlCol="0" anchor="t"/>
          <a:lstStyle/>
          <a:p>
            <a:pPr indent="0" marL="0">
              <a:lnSpc>
                <a:spcPts val="2500"/>
              </a:lnSpc>
              <a:buNone/>
            </a:pPr>
            <a:r>
              <a:rPr lang="en-US" sz="2000" b="1" dirty="0">
                <a:solidFill>
                  <a:srgbClr val="1B1B27"/>
                </a:solidFill>
                <a:latin typeface="Alexandria" pitchFamily="34" charset="0"/>
                <a:ea typeface="Alexandria" pitchFamily="34" charset="-122"/>
                <a:cs typeface="Alexandria" pitchFamily="34" charset="-120"/>
              </a:rPr>
              <a:t>A. Collaborative Filtering</a:t>
            </a:r>
            <a:endParaRPr lang="en-US" sz="2000" dirty="0"/>
          </a:p>
        </p:txBody>
      </p:sp>
      <p:sp>
        <p:nvSpPr>
          <p:cNvPr id="5" name="Text 3"/>
          <p:cNvSpPr/>
          <p:nvPr/>
        </p:nvSpPr>
        <p:spPr>
          <a:xfrm>
            <a:off x="724733" y="2906316"/>
            <a:ext cx="13180933" cy="33123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404155"/>
                </a:solidFill>
                <a:latin typeface="Nobile" pitchFamily="34" charset="0"/>
                <a:ea typeface="Nobile" pitchFamily="34" charset="-122"/>
                <a:cs typeface="Nobile" pitchFamily="34" charset="-120"/>
              </a:rPr>
              <a:t>Uses data from many users to recommend content that similar users have enjoyed.</a:t>
            </a:r>
            <a:endParaRPr lang="en-US" sz="1600" dirty="0"/>
          </a:p>
        </p:txBody>
      </p:sp>
      <p:sp>
        <p:nvSpPr>
          <p:cNvPr id="6" name="Text 4"/>
          <p:cNvSpPr/>
          <p:nvPr/>
        </p:nvSpPr>
        <p:spPr>
          <a:xfrm>
            <a:off x="724733" y="3309938"/>
            <a:ext cx="13180933" cy="33123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404155"/>
                </a:solidFill>
                <a:latin typeface="Nobile" pitchFamily="34" charset="0"/>
                <a:ea typeface="Nobile" pitchFamily="34" charset="-122"/>
                <a:cs typeface="Nobile" pitchFamily="34" charset="-120"/>
              </a:rPr>
              <a:t>Example: "Learners who took </a:t>
            </a:r>
            <a:pPr algn="l" indent="0" marL="0">
              <a:lnSpc>
                <a:spcPts val="2600"/>
              </a:lnSpc>
              <a:buNone/>
            </a:pPr>
            <a:r>
              <a:rPr lang="en-US" sz="1600" i="1" dirty="0">
                <a:solidFill>
                  <a:srgbClr val="404155"/>
                </a:solidFill>
                <a:latin typeface="Nobile" pitchFamily="34" charset="0"/>
                <a:ea typeface="Nobile" pitchFamily="34" charset="-122"/>
                <a:cs typeface="Nobile" pitchFamily="34" charset="-120"/>
              </a:rPr>
              <a:t>Machine Learning by Andrew Ng</a:t>
            </a:r>
            <a:pPr algn="l" indent="0" marL="0">
              <a:lnSpc>
                <a:spcPts val="2600"/>
              </a:lnSpc>
              <a:buNone/>
            </a:pPr>
            <a:r>
              <a:rPr lang="en-US" sz="1600" dirty="0">
                <a:solidFill>
                  <a:srgbClr val="404155"/>
                </a:solidFill>
                <a:latin typeface="Nobile" pitchFamily="34" charset="0"/>
                <a:ea typeface="Nobile" pitchFamily="34" charset="-122"/>
                <a:cs typeface="Nobile" pitchFamily="34" charset="-120"/>
              </a:rPr>
              <a:t> also took </a:t>
            </a:r>
            <a:pPr algn="l" indent="0" marL="0">
              <a:lnSpc>
                <a:spcPts val="2600"/>
              </a:lnSpc>
              <a:buNone/>
            </a:pPr>
            <a:r>
              <a:rPr lang="en-US" sz="1600" i="1" dirty="0">
                <a:solidFill>
                  <a:srgbClr val="404155"/>
                </a:solidFill>
                <a:latin typeface="Nobile" pitchFamily="34" charset="0"/>
                <a:ea typeface="Nobile" pitchFamily="34" charset="-122"/>
                <a:cs typeface="Nobile" pitchFamily="34" charset="-120"/>
              </a:rPr>
              <a:t>Deep Learning Specialization</a:t>
            </a:r>
            <a:pPr algn="l" indent="0" marL="0">
              <a:lnSpc>
                <a:spcPts val="2600"/>
              </a:lnSpc>
              <a:buNone/>
            </a:pPr>
            <a:r>
              <a:rPr lang="en-US" sz="1600" dirty="0">
                <a:solidFill>
                  <a:srgbClr val="404155"/>
                </a:solidFill>
                <a:latin typeface="Nobile" pitchFamily="34" charset="0"/>
                <a:ea typeface="Nobile" pitchFamily="34" charset="-122"/>
                <a:cs typeface="Nobile" pitchFamily="34" charset="-120"/>
              </a:rPr>
              <a:t>."</a:t>
            </a:r>
            <a:endParaRPr lang="en-US" sz="1600" dirty="0"/>
          </a:p>
        </p:txBody>
      </p:sp>
      <p:sp>
        <p:nvSpPr>
          <p:cNvPr id="7" name="Text 5"/>
          <p:cNvSpPr/>
          <p:nvPr/>
        </p:nvSpPr>
        <p:spPr>
          <a:xfrm>
            <a:off x="724733" y="3951684"/>
            <a:ext cx="3489246" cy="323493"/>
          </a:xfrm>
          <a:prstGeom prst="rect">
            <a:avLst/>
          </a:prstGeom>
          <a:noFill/>
          <a:ln/>
        </p:spPr>
        <p:txBody>
          <a:bodyPr wrap="none" lIns="0" tIns="0" rIns="0" bIns="0" rtlCol="0" anchor="t"/>
          <a:lstStyle/>
          <a:p>
            <a:pPr indent="0" marL="0">
              <a:lnSpc>
                <a:spcPts val="2500"/>
              </a:lnSpc>
              <a:buNone/>
            </a:pPr>
            <a:r>
              <a:rPr lang="en-US" sz="2000" b="1" dirty="0">
                <a:solidFill>
                  <a:srgbClr val="1B1B27"/>
                </a:solidFill>
                <a:latin typeface="Alexandria" pitchFamily="34" charset="0"/>
                <a:ea typeface="Alexandria" pitchFamily="34" charset="-122"/>
                <a:cs typeface="Alexandria" pitchFamily="34" charset="-120"/>
              </a:rPr>
              <a:t>B. Content-Based Filtering</a:t>
            </a:r>
            <a:endParaRPr lang="en-US" sz="2000" dirty="0"/>
          </a:p>
        </p:txBody>
      </p:sp>
      <p:sp>
        <p:nvSpPr>
          <p:cNvPr id="8" name="Text 6"/>
          <p:cNvSpPr/>
          <p:nvPr/>
        </p:nvSpPr>
        <p:spPr>
          <a:xfrm>
            <a:off x="724733" y="4585692"/>
            <a:ext cx="13180933" cy="33123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404155"/>
                </a:solidFill>
                <a:latin typeface="Nobile" pitchFamily="34" charset="0"/>
                <a:ea typeface="Nobile" pitchFamily="34" charset="-122"/>
                <a:cs typeface="Nobile" pitchFamily="34" charset="-120"/>
              </a:rPr>
              <a:t>Recommends courses based on the features of the course and user preferences.</a:t>
            </a:r>
            <a:endParaRPr lang="en-US" sz="1600" dirty="0"/>
          </a:p>
        </p:txBody>
      </p:sp>
      <p:sp>
        <p:nvSpPr>
          <p:cNvPr id="9" name="Text 7"/>
          <p:cNvSpPr/>
          <p:nvPr/>
        </p:nvSpPr>
        <p:spPr>
          <a:xfrm>
            <a:off x="724733" y="4989314"/>
            <a:ext cx="13180933" cy="662464"/>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404155"/>
                </a:solidFill>
                <a:latin typeface="Nobile" pitchFamily="34" charset="0"/>
                <a:ea typeface="Nobile" pitchFamily="34" charset="-122"/>
                <a:cs typeface="Nobile" pitchFamily="34" charset="-120"/>
              </a:rPr>
              <a:t>Example: If you liked a data science course, it may suggest courses with similar tags, such as Python, machine learning, or statistics.</a:t>
            </a:r>
            <a:endParaRPr lang="en-US" sz="1600" dirty="0"/>
          </a:p>
        </p:txBody>
      </p:sp>
      <p:sp>
        <p:nvSpPr>
          <p:cNvPr id="10" name="Text 8"/>
          <p:cNvSpPr/>
          <p:nvPr/>
        </p:nvSpPr>
        <p:spPr>
          <a:xfrm>
            <a:off x="724733" y="5962293"/>
            <a:ext cx="2588419" cy="323493"/>
          </a:xfrm>
          <a:prstGeom prst="rect">
            <a:avLst/>
          </a:prstGeom>
          <a:noFill/>
          <a:ln/>
        </p:spPr>
        <p:txBody>
          <a:bodyPr wrap="none" lIns="0" tIns="0" rIns="0" bIns="0" rtlCol="0" anchor="t"/>
          <a:lstStyle/>
          <a:p>
            <a:pPr indent="0" marL="0">
              <a:lnSpc>
                <a:spcPts val="2500"/>
              </a:lnSpc>
              <a:buNone/>
            </a:pPr>
            <a:r>
              <a:rPr lang="en-US" sz="2000" b="1" dirty="0">
                <a:solidFill>
                  <a:srgbClr val="1B1B27"/>
                </a:solidFill>
                <a:latin typeface="Alexandria" pitchFamily="34" charset="0"/>
                <a:ea typeface="Alexandria" pitchFamily="34" charset="-122"/>
                <a:cs typeface="Alexandria" pitchFamily="34" charset="-120"/>
              </a:rPr>
              <a:t>C. Hybrid Systems</a:t>
            </a:r>
            <a:endParaRPr lang="en-US" sz="2000" dirty="0"/>
          </a:p>
        </p:txBody>
      </p:sp>
      <p:sp>
        <p:nvSpPr>
          <p:cNvPr id="11" name="Text 9"/>
          <p:cNvSpPr/>
          <p:nvPr/>
        </p:nvSpPr>
        <p:spPr>
          <a:xfrm>
            <a:off x="724733" y="6596301"/>
            <a:ext cx="13180933" cy="33123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404155"/>
                </a:solidFill>
                <a:latin typeface="Nobile" pitchFamily="34" charset="0"/>
                <a:ea typeface="Nobile" pitchFamily="34" charset="-122"/>
                <a:cs typeface="Nobile" pitchFamily="34" charset="-120"/>
              </a:rPr>
              <a:t>Combines collaborative and content-based filtering for improved accuracy.</a:t>
            </a:r>
            <a:endParaRPr lang="en-US" sz="1600" dirty="0"/>
          </a:p>
        </p:txBody>
      </p:sp>
      <p:sp>
        <p:nvSpPr>
          <p:cNvPr id="12" name="Text 10"/>
          <p:cNvSpPr/>
          <p:nvPr/>
        </p:nvSpPr>
        <p:spPr>
          <a:xfrm>
            <a:off x="724733" y="6999923"/>
            <a:ext cx="13180933" cy="662464"/>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404155"/>
                </a:solidFill>
                <a:latin typeface="Nobile" pitchFamily="34" charset="0"/>
                <a:ea typeface="Nobile" pitchFamily="34" charset="-122"/>
                <a:cs typeface="Nobile" pitchFamily="34" charset="-120"/>
              </a:rPr>
              <a:t>Example: If you're a new user, the system might recommend popular or trending courses (content-based). As you interact more, it shifts to personalized recommendations (collaborative).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2024-11-18T17:24:28Z</dcterms:created>
  <dcterms:modified xsi:type="dcterms:W3CDTF">2024-11-18T17:24:28Z</dcterms:modified>
</cp:coreProperties>
</file>